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283" r:id="rId3"/>
    <p:sldId id="281" r:id="rId4"/>
    <p:sldId id="277" r:id="rId5"/>
    <p:sldId id="280" r:id="rId6"/>
    <p:sldId id="285" r:id="rId7"/>
    <p:sldId id="274" r:id="rId8"/>
    <p:sldId id="273" r:id="rId9"/>
    <p:sldId id="279" r:id="rId10"/>
  </p:sldIdLst>
  <p:sldSz cx="9144000" cy="6858000" type="screen4x3"/>
  <p:notesSz cx="679132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1"/>
    </c:view3D>
    <c:floor>
      <c:thickness val="0"/>
      <c:spPr>
        <a:solidFill>
          <a:schemeClr val="bg1">
            <a:lumMod val="95000"/>
            <a:alpha val="56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651380792400479"/>
          <c:y val="0.12001717234194935"/>
          <c:w val="0.53418972731220871"/>
          <c:h val="0.60385468889033567"/>
        </c:manualLayout>
      </c:layout>
      <c:bar3D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42"/>
        <c:gapDepth val="160"/>
        <c:shape val="cylinder"/>
        <c:axId val="131508864"/>
        <c:axId val="134226304"/>
        <c:axId val="0"/>
      </c:bar3DChart>
      <c:catAx>
        <c:axId val="13150886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>
                <a:solidFill>
                  <a:srgbClr val="002060"/>
                </a:solidFill>
              </a:defRPr>
            </a:pPr>
            <a:endParaRPr lang="ru-RU"/>
          </a:p>
        </c:txPr>
        <c:crossAx val="134226304"/>
        <c:crosses val="autoZero"/>
        <c:auto val="1"/>
        <c:lblAlgn val="ctr"/>
        <c:lblOffset val="100"/>
        <c:noMultiLvlLbl val="0"/>
      </c:catAx>
      <c:valAx>
        <c:axId val="13422630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one"/>
        <c:crossAx val="1315088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609095775400515"/>
          <c:y val="0.26553242398593657"/>
          <c:w val="0.21556557994933528"/>
          <c:h val="0.65694788072140109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1"/>
    </c:view3D>
    <c:floor>
      <c:thickness val="0"/>
      <c:spPr>
        <a:solidFill>
          <a:schemeClr val="bg1">
            <a:lumMod val="95000"/>
            <a:alpha val="56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651380792400479"/>
          <c:y val="0.12001717234194935"/>
          <c:w val="0.53418972731220871"/>
          <c:h val="0.60385468889033567"/>
        </c:manualLayout>
      </c:layout>
      <c:bar3D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42"/>
        <c:gapDepth val="160"/>
        <c:shape val="cylinder"/>
        <c:axId val="40372480"/>
        <c:axId val="131506560"/>
        <c:axId val="0"/>
      </c:bar3DChart>
      <c:catAx>
        <c:axId val="4037248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>
                <a:solidFill>
                  <a:srgbClr val="002060"/>
                </a:solidFill>
              </a:defRPr>
            </a:pPr>
            <a:endParaRPr lang="ru-RU"/>
          </a:p>
        </c:txPr>
        <c:crossAx val="131506560"/>
        <c:crosses val="autoZero"/>
        <c:auto val="1"/>
        <c:lblAlgn val="ctr"/>
        <c:lblOffset val="100"/>
        <c:noMultiLvlLbl val="0"/>
      </c:catAx>
      <c:valAx>
        <c:axId val="13150656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one"/>
        <c:crossAx val="40372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609095775400515"/>
          <c:y val="0.26553242398593657"/>
          <c:w val="0.21556557994933528"/>
          <c:h val="0.65694788072140109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1"/>
    </c:view3D>
    <c:floor>
      <c:thickness val="0"/>
      <c:spPr>
        <a:solidFill>
          <a:schemeClr val="bg1">
            <a:lumMod val="95000"/>
            <a:alpha val="56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651380792400479"/>
          <c:y val="0.12001717234194935"/>
          <c:w val="0.53418972731220871"/>
          <c:h val="0.60385468889033567"/>
        </c:manualLayout>
      </c:layout>
      <c:bar3D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42"/>
        <c:gapDepth val="160"/>
        <c:shape val="cylinder"/>
        <c:axId val="147218816"/>
        <c:axId val="147220352"/>
        <c:axId val="0"/>
      </c:bar3DChart>
      <c:catAx>
        <c:axId val="14721881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>
                <a:solidFill>
                  <a:srgbClr val="002060"/>
                </a:solidFill>
              </a:defRPr>
            </a:pPr>
            <a:endParaRPr lang="ru-RU"/>
          </a:p>
        </c:txPr>
        <c:crossAx val="147220352"/>
        <c:crosses val="autoZero"/>
        <c:auto val="1"/>
        <c:lblAlgn val="ctr"/>
        <c:lblOffset val="100"/>
        <c:noMultiLvlLbl val="0"/>
      </c:catAx>
      <c:valAx>
        <c:axId val="1472203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one"/>
        <c:crossAx val="1472188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609095775400515"/>
          <c:y val="0.26553242398593657"/>
          <c:w val="0.21556557994933528"/>
          <c:h val="0.65694788072140109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1"/>
    </c:view3D>
    <c:floor>
      <c:thickness val="0"/>
      <c:spPr>
        <a:solidFill>
          <a:schemeClr val="bg1">
            <a:lumMod val="95000"/>
            <a:alpha val="56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651380792400479"/>
          <c:y val="0.12001717234194935"/>
          <c:w val="0.53418972731220871"/>
          <c:h val="0.60385468889033567"/>
        </c:manualLayout>
      </c:layout>
      <c:bar3D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42"/>
        <c:gapDepth val="160"/>
        <c:shape val="cylinder"/>
        <c:axId val="149961728"/>
        <c:axId val="149975808"/>
        <c:axId val="0"/>
      </c:bar3DChart>
      <c:catAx>
        <c:axId val="14996172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>
                <a:solidFill>
                  <a:srgbClr val="002060"/>
                </a:solidFill>
              </a:defRPr>
            </a:pPr>
            <a:endParaRPr lang="ru-RU"/>
          </a:p>
        </c:txPr>
        <c:crossAx val="149975808"/>
        <c:crosses val="autoZero"/>
        <c:auto val="1"/>
        <c:lblAlgn val="ctr"/>
        <c:lblOffset val="100"/>
        <c:noMultiLvlLbl val="0"/>
      </c:catAx>
      <c:valAx>
        <c:axId val="14997580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one"/>
        <c:crossAx val="149961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609095775400515"/>
          <c:y val="0.26553242398593657"/>
          <c:w val="0.21556557994933528"/>
          <c:h val="0.65694788072140109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1"/>
    </c:view3D>
    <c:floor>
      <c:thickness val="0"/>
      <c:spPr>
        <a:solidFill>
          <a:schemeClr val="bg1">
            <a:lumMod val="95000"/>
            <a:alpha val="56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651380792400479"/>
          <c:y val="0.12001717234194935"/>
          <c:w val="0.53418972731220871"/>
          <c:h val="0.60385468889033567"/>
        </c:manualLayout>
      </c:layout>
      <c:bar3D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42"/>
        <c:gapDepth val="160"/>
        <c:shape val="cylinder"/>
        <c:axId val="32677248"/>
        <c:axId val="32703616"/>
        <c:axId val="0"/>
      </c:bar3DChart>
      <c:catAx>
        <c:axId val="3267724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>
                <a:solidFill>
                  <a:srgbClr val="002060"/>
                </a:solidFill>
              </a:defRPr>
            </a:pPr>
            <a:endParaRPr lang="ru-RU"/>
          </a:p>
        </c:txPr>
        <c:crossAx val="32703616"/>
        <c:crosses val="autoZero"/>
        <c:auto val="1"/>
        <c:lblAlgn val="ctr"/>
        <c:lblOffset val="100"/>
        <c:noMultiLvlLbl val="0"/>
      </c:catAx>
      <c:valAx>
        <c:axId val="3270361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one"/>
        <c:crossAx val="326772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609095775400515"/>
          <c:y val="0.26553242398593657"/>
          <c:w val="0.21556557994933528"/>
          <c:h val="0.65694788072140109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09F155-E418-471C-9D23-2594ADBAAF81}" type="doc">
      <dgm:prSet loTypeId="urn:microsoft.com/office/officeart/2005/8/layout/vList4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4732BC9F-CA32-4ADC-8737-613FA471F0F5}">
      <dgm:prSet phldrT="[Текст]"/>
      <dgm:spPr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Департамент общественной безопасности Свердловской области </a:t>
          </a:r>
          <a:endParaRPr lang="ru-RU" dirty="0"/>
        </a:p>
      </dgm:t>
    </dgm:pt>
    <dgm:pt modelId="{3CB41EAB-9925-474B-BBFF-07EE17D5871E}" type="parTrans" cxnId="{E9CB5364-2BBD-4EA1-B383-DBC87485D2DF}">
      <dgm:prSet/>
      <dgm:spPr/>
      <dgm:t>
        <a:bodyPr/>
        <a:lstStyle/>
        <a:p>
          <a:endParaRPr lang="ru-RU"/>
        </a:p>
      </dgm:t>
    </dgm:pt>
    <dgm:pt modelId="{81CA2416-0CE3-4420-A1E5-99725D44FDFA}" type="sibTrans" cxnId="{E9CB5364-2BBD-4EA1-B383-DBC87485D2DF}">
      <dgm:prSet/>
      <dgm:spPr/>
      <dgm:t>
        <a:bodyPr/>
        <a:lstStyle/>
        <a:p>
          <a:endParaRPr lang="ru-RU"/>
        </a:p>
      </dgm:t>
    </dgm:pt>
    <dgm:pt modelId="{618B4011-8915-49AC-B0C1-73F7060296F5}">
      <dgm:prSet phldrT="[Текст]"/>
      <dgm:spPr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dirty="0" smtClean="0"/>
            <a:t>Департамент государственных закупок Свердловской области</a:t>
          </a:r>
          <a:endParaRPr lang="ru-RU" dirty="0"/>
        </a:p>
      </dgm:t>
    </dgm:pt>
    <dgm:pt modelId="{7E7D4A31-2BAE-46CC-82AB-3C10BF9FBBBA}" type="parTrans" cxnId="{39401177-FCCF-4EC8-B7FE-AC44E40FA6A2}">
      <dgm:prSet/>
      <dgm:spPr/>
      <dgm:t>
        <a:bodyPr/>
        <a:lstStyle/>
        <a:p>
          <a:endParaRPr lang="ru-RU"/>
        </a:p>
      </dgm:t>
    </dgm:pt>
    <dgm:pt modelId="{61E0C8E9-8311-4C1E-ACCE-90930033CF44}" type="sibTrans" cxnId="{39401177-FCCF-4EC8-B7FE-AC44E40FA6A2}">
      <dgm:prSet/>
      <dgm:spPr/>
      <dgm:t>
        <a:bodyPr/>
        <a:lstStyle/>
        <a:p>
          <a:endParaRPr lang="ru-RU"/>
        </a:p>
      </dgm:t>
    </dgm:pt>
    <dgm:pt modelId="{9A6E7914-8825-4B0A-9AEB-8BA089ED8050}">
      <dgm:prSet phldrT="[Текст]"/>
      <dgm:spPr>
        <a:ln>
          <a:noFill/>
        </a:ln>
        <a:effectLst>
          <a:glow rad="101600">
            <a:schemeClr val="accent3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>
          <a:bevelT/>
        </a:sp3d>
      </dgm:spPr>
      <dgm:t>
        <a:bodyPr/>
        <a:lstStyle/>
        <a:p>
          <a:r>
            <a:rPr lang="ru-RU" dirty="0" smtClean="0"/>
            <a:t>Министерство финансов Свердловской области</a:t>
          </a:r>
          <a:endParaRPr lang="ru-RU" dirty="0"/>
        </a:p>
      </dgm:t>
    </dgm:pt>
    <dgm:pt modelId="{71011798-552D-4E42-9FBF-F8CB41726C1F}" type="parTrans" cxnId="{3564D57A-2CA3-464D-8374-0282E69D22ED}">
      <dgm:prSet/>
      <dgm:spPr/>
      <dgm:t>
        <a:bodyPr/>
        <a:lstStyle/>
        <a:p>
          <a:endParaRPr lang="ru-RU"/>
        </a:p>
      </dgm:t>
    </dgm:pt>
    <dgm:pt modelId="{B807BCBA-806E-4780-B7F1-D9962E35B9C0}" type="sibTrans" cxnId="{3564D57A-2CA3-464D-8374-0282E69D22ED}">
      <dgm:prSet/>
      <dgm:spPr/>
      <dgm:t>
        <a:bodyPr/>
        <a:lstStyle/>
        <a:p>
          <a:endParaRPr lang="ru-RU"/>
        </a:p>
      </dgm:t>
    </dgm:pt>
    <dgm:pt modelId="{3614E52E-BFF4-4D37-9517-B2291B80B7FE}">
      <dgm:prSet phldrT="[Текст]"/>
      <dgm:spPr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ГКУ СО «Управление капитального строительства Свердловской области»</a:t>
          </a:r>
          <a:endParaRPr lang="ru-RU" dirty="0"/>
        </a:p>
      </dgm:t>
    </dgm:pt>
    <dgm:pt modelId="{38D310C2-A42A-4794-9D10-D990DCCEA198}" type="parTrans" cxnId="{A73A6273-7845-49DF-829B-151FCA3F7D66}">
      <dgm:prSet/>
      <dgm:spPr/>
      <dgm:t>
        <a:bodyPr/>
        <a:lstStyle/>
        <a:p>
          <a:endParaRPr lang="ru-RU"/>
        </a:p>
      </dgm:t>
    </dgm:pt>
    <dgm:pt modelId="{6AF34030-5502-469E-9AAB-DC2248643CCE}" type="sibTrans" cxnId="{A73A6273-7845-49DF-829B-151FCA3F7D66}">
      <dgm:prSet/>
      <dgm:spPr/>
      <dgm:t>
        <a:bodyPr/>
        <a:lstStyle/>
        <a:p>
          <a:endParaRPr lang="ru-RU"/>
        </a:p>
      </dgm:t>
    </dgm:pt>
    <dgm:pt modelId="{79C952EF-914C-47C3-8D3B-0FF6B9013CC2}">
      <dgm:prSet phldrT="[Текст]"/>
      <dgm:spPr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Министерство здравоохранения Свердловской области</a:t>
          </a:r>
          <a:endParaRPr lang="ru-RU" dirty="0"/>
        </a:p>
      </dgm:t>
    </dgm:pt>
    <dgm:pt modelId="{2B5FD168-19AA-4B55-8D28-86AA3B184126}" type="parTrans" cxnId="{563AD39A-C2E5-4164-96BF-BD0B380924BC}">
      <dgm:prSet/>
      <dgm:spPr/>
      <dgm:t>
        <a:bodyPr/>
        <a:lstStyle/>
        <a:p>
          <a:endParaRPr lang="ru-RU"/>
        </a:p>
      </dgm:t>
    </dgm:pt>
    <dgm:pt modelId="{F16349A5-EEED-43AD-AB88-9232954FA8C9}" type="sibTrans" cxnId="{563AD39A-C2E5-4164-96BF-BD0B380924BC}">
      <dgm:prSet/>
      <dgm:spPr/>
      <dgm:t>
        <a:bodyPr/>
        <a:lstStyle/>
        <a:p>
          <a:endParaRPr lang="ru-RU"/>
        </a:p>
      </dgm:t>
    </dgm:pt>
    <dgm:pt modelId="{F4E33BFF-2B0B-4F7D-8221-7D652BE3B105}">
      <dgm:prSet phldrT="[Текст]"/>
      <dgm:spPr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ГБУЗ СО «Свердловская областная клиническая больница №1</a:t>
          </a:r>
          <a:endParaRPr lang="ru-RU" dirty="0"/>
        </a:p>
      </dgm:t>
    </dgm:pt>
    <dgm:pt modelId="{4F968412-C4C4-41D5-A1E2-9239584703D8}" type="parTrans" cxnId="{3BCF7A01-9D27-4FDA-9BBA-4EE6600E109A}">
      <dgm:prSet/>
      <dgm:spPr/>
      <dgm:t>
        <a:bodyPr/>
        <a:lstStyle/>
        <a:p>
          <a:endParaRPr lang="ru-RU"/>
        </a:p>
      </dgm:t>
    </dgm:pt>
    <dgm:pt modelId="{3E1F8599-8E11-43C1-B00B-3B19FA717433}" type="sibTrans" cxnId="{3BCF7A01-9D27-4FDA-9BBA-4EE6600E109A}">
      <dgm:prSet/>
      <dgm:spPr/>
      <dgm:t>
        <a:bodyPr/>
        <a:lstStyle/>
        <a:p>
          <a:endParaRPr lang="ru-RU"/>
        </a:p>
      </dgm:t>
    </dgm:pt>
    <dgm:pt modelId="{3F01B1B6-F266-42E1-82A9-44C3CB3CA3C4}">
      <dgm:prSet phldrT="[Текст]"/>
      <dgm:spPr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ГКУ СО «Фонд жилищного строительства Свердловской области»</a:t>
          </a:r>
          <a:endParaRPr lang="ru-RU" dirty="0"/>
        </a:p>
      </dgm:t>
    </dgm:pt>
    <dgm:pt modelId="{DC546398-AD18-49F0-BA51-A536577F80AD}" type="parTrans" cxnId="{2F7EBB8F-661D-45CA-9A8B-2E84FA34CFDD}">
      <dgm:prSet/>
      <dgm:spPr/>
      <dgm:t>
        <a:bodyPr/>
        <a:lstStyle/>
        <a:p>
          <a:endParaRPr lang="ru-RU"/>
        </a:p>
      </dgm:t>
    </dgm:pt>
    <dgm:pt modelId="{A24CFB88-1C07-417F-98BF-C5C31EA2DA36}" type="sibTrans" cxnId="{2F7EBB8F-661D-45CA-9A8B-2E84FA34CFDD}">
      <dgm:prSet/>
      <dgm:spPr/>
      <dgm:t>
        <a:bodyPr/>
        <a:lstStyle/>
        <a:p>
          <a:endParaRPr lang="ru-RU"/>
        </a:p>
      </dgm:t>
    </dgm:pt>
    <dgm:pt modelId="{1B5C334A-1715-405A-966E-315CC72BC513}" type="pres">
      <dgm:prSet presAssocID="{2509F155-E418-471C-9D23-2594ADBAAF8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6604C6-9FDD-4304-A5A0-E185A9FCF6C1}" type="pres">
      <dgm:prSet presAssocID="{4732BC9F-CA32-4ADC-8737-613FA471F0F5}" presName="comp" presStyleCnt="0"/>
      <dgm:spPr/>
    </dgm:pt>
    <dgm:pt modelId="{85A9B2FC-FB9A-4883-87CB-089D5133BEF6}" type="pres">
      <dgm:prSet presAssocID="{4732BC9F-CA32-4ADC-8737-613FA471F0F5}" presName="box" presStyleLbl="node1" presStyleIdx="0" presStyleCnt="7"/>
      <dgm:spPr/>
      <dgm:t>
        <a:bodyPr/>
        <a:lstStyle/>
        <a:p>
          <a:endParaRPr lang="ru-RU"/>
        </a:p>
      </dgm:t>
    </dgm:pt>
    <dgm:pt modelId="{06BE4BA3-8C2F-4787-858E-129DA8D15B11}" type="pres">
      <dgm:prSet presAssocID="{4732BC9F-CA32-4ADC-8737-613FA471F0F5}" presName="img" presStyleLbl="fgImgPlace1" presStyleIdx="0" presStyleCnt="7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/>
        </a:p>
      </dgm:t>
    </dgm:pt>
    <dgm:pt modelId="{DC41AFFD-1D86-40D8-A065-14B792CE04D1}" type="pres">
      <dgm:prSet presAssocID="{4732BC9F-CA32-4ADC-8737-613FA471F0F5}" presName="text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759211-190E-4295-814B-4EDABC41054D}" type="pres">
      <dgm:prSet presAssocID="{81CA2416-0CE3-4420-A1E5-99725D44FDFA}" presName="spacer" presStyleCnt="0"/>
      <dgm:spPr/>
    </dgm:pt>
    <dgm:pt modelId="{582CC868-9D3D-44E5-8A83-4016E1873912}" type="pres">
      <dgm:prSet presAssocID="{618B4011-8915-49AC-B0C1-73F7060296F5}" presName="comp" presStyleCnt="0"/>
      <dgm:spPr/>
    </dgm:pt>
    <dgm:pt modelId="{A5DAF28A-496D-483F-AD64-E9851E4968D9}" type="pres">
      <dgm:prSet presAssocID="{618B4011-8915-49AC-B0C1-73F7060296F5}" presName="box" presStyleLbl="node1" presStyleIdx="1" presStyleCnt="7"/>
      <dgm:spPr/>
      <dgm:t>
        <a:bodyPr/>
        <a:lstStyle/>
        <a:p>
          <a:endParaRPr lang="ru-RU"/>
        </a:p>
      </dgm:t>
    </dgm:pt>
    <dgm:pt modelId="{6DEFEEB2-48AE-48A6-B889-FADC489EE580}" type="pres">
      <dgm:prSet presAssocID="{618B4011-8915-49AC-B0C1-73F7060296F5}" presName="img" presStyleLbl="fgImgPlace1" presStyleIdx="1" presStyleCnt="7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/>
        </a:p>
      </dgm:t>
    </dgm:pt>
    <dgm:pt modelId="{2F10E3C4-7E2A-4FDB-B257-E8F4A642627D}" type="pres">
      <dgm:prSet presAssocID="{618B4011-8915-49AC-B0C1-73F7060296F5}" presName="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51432-6086-449C-AE82-D1AB9AA84BBA}" type="pres">
      <dgm:prSet presAssocID="{61E0C8E9-8311-4C1E-ACCE-90930033CF44}" presName="spacer" presStyleCnt="0"/>
      <dgm:spPr/>
    </dgm:pt>
    <dgm:pt modelId="{F728298A-96D9-46FD-89FB-970211D6BD13}" type="pres">
      <dgm:prSet presAssocID="{9A6E7914-8825-4B0A-9AEB-8BA089ED8050}" presName="comp" presStyleCnt="0"/>
      <dgm:spPr/>
    </dgm:pt>
    <dgm:pt modelId="{1DC98E5D-D22A-45FF-AFFA-7E559ECF669E}" type="pres">
      <dgm:prSet presAssocID="{9A6E7914-8825-4B0A-9AEB-8BA089ED8050}" presName="box" presStyleLbl="node1" presStyleIdx="2" presStyleCnt="7"/>
      <dgm:spPr/>
      <dgm:t>
        <a:bodyPr/>
        <a:lstStyle/>
        <a:p>
          <a:endParaRPr lang="ru-RU"/>
        </a:p>
      </dgm:t>
    </dgm:pt>
    <dgm:pt modelId="{3CA07662-D9AE-40F5-BD38-EE82A8FAD2B6}" type="pres">
      <dgm:prSet presAssocID="{9A6E7914-8825-4B0A-9AEB-8BA089ED8050}" presName="img" presStyleLbl="fgImgPlace1" presStyleIdx="2" presStyleCnt="7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/>
        </a:p>
      </dgm:t>
    </dgm:pt>
    <dgm:pt modelId="{16E7A89B-5E0E-48C6-87FA-47BC7A54EBAF}" type="pres">
      <dgm:prSet presAssocID="{9A6E7914-8825-4B0A-9AEB-8BA089ED8050}" presName="text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FCE70E-BA47-4E08-8305-F0070BC2AAE6}" type="pres">
      <dgm:prSet presAssocID="{B807BCBA-806E-4780-B7F1-D9962E35B9C0}" presName="spacer" presStyleCnt="0"/>
      <dgm:spPr/>
    </dgm:pt>
    <dgm:pt modelId="{5CF1C263-6C6D-4934-8072-117CBA124EF0}" type="pres">
      <dgm:prSet presAssocID="{79C952EF-914C-47C3-8D3B-0FF6B9013CC2}" presName="comp" presStyleCnt="0"/>
      <dgm:spPr/>
    </dgm:pt>
    <dgm:pt modelId="{6621D961-D2BD-449C-8356-621B830CCA6D}" type="pres">
      <dgm:prSet presAssocID="{79C952EF-914C-47C3-8D3B-0FF6B9013CC2}" presName="box" presStyleLbl="node1" presStyleIdx="3" presStyleCnt="7"/>
      <dgm:spPr/>
      <dgm:t>
        <a:bodyPr/>
        <a:lstStyle/>
        <a:p>
          <a:endParaRPr lang="ru-RU"/>
        </a:p>
      </dgm:t>
    </dgm:pt>
    <dgm:pt modelId="{575666DB-C4F4-48F0-8BA0-96263197C98C}" type="pres">
      <dgm:prSet presAssocID="{79C952EF-914C-47C3-8D3B-0FF6B9013CC2}" presName="img" presStyleLbl="fgImgPlace1" presStyleIdx="3" presStyleCnt="7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/>
        </a:p>
      </dgm:t>
    </dgm:pt>
    <dgm:pt modelId="{35B999E6-B4D2-442D-AECF-97C6F10BE403}" type="pres">
      <dgm:prSet presAssocID="{79C952EF-914C-47C3-8D3B-0FF6B9013CC2}" presName="text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F7A9B3-5CDF-4478-9F13-E8E2867F64CB}" type="pres">
      <dgm:prSet presAssocID="{F16349A5-EEED-43AD-AB88-9232954FA8C9}" presName="spacer" presStyleCnt="0"/>
      <dgm:spPr/>
    </dgm:pt>
    <dgm:pt modelId="{16988732-B6C7-4F00-B9B6-304CF991145E}" type="pres">
      <dgm:prSet presAssocID="{F4E33BFF-2B0B-4F7D-8221-7D652BE3B105}" presName="comp" presStyleCnt="0"/>
      <dgm:spPr/>
    </dgm:pt>
    <dgm:pt modelId="{0C93160E-C839-4BBC-A82F-B3A360B48AE4}" type="pres">
      <dgm:prSet presAssocID="{F4E33BFF-2B0B-4F7D-8221-7D652BE3B105}" presName="box" presStyleLbl="node1" presStyleIdx="4" presStyleCnt="7"/>
      <dgm:spPr/>
      <dgm:t>
        <a:bodyPr/>
        <a:lstStyle/>
        <a:p>
          <a:endParaRPr lang="ru-RU"/>
        </a:p>
      </dgm:t>
    </dgm:pt>
    <dgm:pt modelId="{01AB024B-3EDB-430A-959B-357BFDEE3893}" type="pres">
      <dgm:prSet presAssocID="{F4E33BFF-2B0B-4F7D-8221-7D652BE3B105}" presName="img" presStyleLbl="fgImgPlace1" presStyleIdx="4" presStyleCnt="7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/>
        </a:p>
      </dgm:t>
    </dgm:pt>
    <dgm:pt modelId="{B726FB0E-B651-4241-BA33-3436ACC240B7}" type="pres">
      <dgm:prSet presAssocID="{F4E33BFF-2B0B-4F7D-8221-7D652BE3B105}" presName="text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39892-FB3D-4362-B036-2726F3C7F4D1}" type="pres">
      <dgm:prSet presAssocID="{3E1F8599-8E11-43C1-B00B-3B19FA717433}" presName="spacer" presStyleCnt="0"/>
      <dgm:spPr/>
    </dgm:pt>
    <dgm:pt modelId="{EA63C875-C2B0-48A2-B4B0-912D15D8F984}" type="pres">
      <dgm:prSet presAssocID="{3614E52E-BFF4-4D37-9517-B2291B80B7FE}" presName="comp" presStyleCnt="0"/>
      <dgm:spPr/>
    </dgm:pt>
    <dgm:pt modelId="{29875C0F-5389-4931-B11C-605F2C9C93DF}" type="pres">
      <dgm:prSet presAssocID="{3614E52E-BFF4-4D37-9517-B2291B80B7FE}" presName="box" presStyleLbl="node1" presStyleIdx="5" presStyleCnt="7"/>
      <dgm:spPr/>
      <dgm:t>
        <a:bodyPr/>
        <a:lstStyle/>
        <a:p>
          <a:endParaRPr lang="ru-RU"/>
        </a:p>
      </dgm:t>
    </dgm:pt>
    <dgm:pt modelId="{F49FB6DD-0BAF-45EA-9DDC-832009F62610}" type="pres">
      <dgm:prSet presAssocID="{3614E52E-BFF4-4D37-9517-B2291B80B7FE}" presName="img" presStyleLbl="fgImgPlace1" presStyleIdx="5" presStyleCnt="7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/>
        </a:p>
      </dgm:t>
    </dgm:pt>
    <dgm:pt modelId="{827953C0-C76C-4D40-B32F-09F4E3C882B3}" type="pres">
      <dgm:prSet presAssocID="{3614E52E-BFF4-4D37-9517-B2291B80B7FE}" presName="text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D38858-2D90-484D-B084-DC8F31D128AC}" type="pres">
      <dgm:prSet presAssocID="{6AF34030-5502-469E-9AAB-DC2248643CCE}" presName="spacer" presStyleCnt="0"/>
      <dgm:spPr/>
    </dgm:pt>
    <dgm:pt modelId="{AD19A1A2-E8AC-456E-8D65-6669A6A826CC}" type="pres">
      <dgm:prSet presAssocID="{3F01B1B6-F266-42E1-82A9-44C3CB3CA3C4}" presName="comp" presStyleCnt="0"/>
      <dgm:spPr/>
    </dgm:pt>
    <dgm:pt modelId="{84E9CF34-39A5-4F05-BE2D-F1C026D82021}" type="pres">
      <dgm:prSet presAssocID="{3F01B1B6-F266-42E1-82A9-44C3CB3CA3C4}" presName="box" presStyleLbl="node1" presStyleIdx="6" presStyleCnt="7" custLinFactNeighborX="-924" custLinFactNeighborY="7306"/>
      <dgm:spPr/>
      <dgm:t>
        <a:bodyPr/>
        <a:lstStyle/>
        <a:p>
          <a:endParaRPr lang="ru-RU"/>
        </a:p>
      </dgm:t>
    </dgm:pt>
    <dgm:pt modelId="{9C556056-7381-4865-8EFB-183409F28F01}" type="pres">
      <dgm:prSet presAssocID="{3F01B1B6-F266-42E1-82A9-44C3CB3CA3C4}" presName="img" presStyleLbl="fgImgPlace1" presStyleIdx="6" presStyleCnt="7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ru-RU"/>
        </a:p>
      </dgm:t>
    </dgm:pt>
    <dgm:pt modelId="{28EA1FA5-1CC3-446B-9F03-91DE963DC581}" type="pres">
      <dgm:prSet presAssocID="{3F01B1B6-F266-42E1-82A9-44C3CB3CA3C4}" presName="text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D0F310-5FDA-4867-A752-A2A453D9B1AE}" type="presOf" srcId="{618B4011-8915-49AC-B0C1-73F7060296F5}" destId="{2F10E3C4-7E2A-4FDB-B257-E8F4A642627D}" srcOrd="1" destOrd="0" presId="urn:microsoft.com/office/officeart/2005/8/layout/vList4"/>
    <dgm:cxn modelId="{A70A1379-77FA-47FC-8742-B65680FBF23D}" type="presOf" srcId="{79C952EF-914C-47C3-8D3B-0FF6B9013CC2}" destId="{35B999E6-B4D2-442D-AECF-97C6F10BE403}" srcOrd="1" destOrd="0" presId="urn:microsoft.com/office/officeart/2005/8/layout/vList4"/>
    <dgm:cxn modelId="{39401177-FCCF-4EC8-B7FE-AC44E40FA6A2}" srcId="{2509F155-E418-471C-9D23-2594ADBAAF81}" destId="{618B4011-8915-49AC-B0C1-73F7060296F5}" srcOrd="1" destOrd="0" parTransId="{7E7D4A31-2BAE-46CC-82AB-3C10BF9FBBBA}" sibTransId="{61E0C8E9-8311-4C1E-ACCE-90930033CF44}"/>
    <dgm:cxn modelId="{35B83D57-B07B-45E9-9E41-47A28777AECC}" type="presOf" srcId="{3F01B1B6-F266-42E1-82A9-44C3CB3CA3C4}" destId="{84E9CF34-39A5-4F05-BE2D-F1C026D82021}" srcOrd="0" destOrd="0" presId="urn:microsoft.com/office/officeart/2005/8/layout/vList4"/>
    <dgm:cxn modelId="{B734A5BA-DAB8-403B-8058-F5DBB4D67A4E}" type="presOf" srcId="{F4E33BFF-2B0B-4F7D-8221-7D652BE3B105}" destId="{0C93160E-C839-4BBC-A82F-B3A360B48AE4}" srcOrd="0" destOrd="0" presId="urn:microsoft.com/office/officeart/2005/8/layout/vList4"/>
    <dgm:cxn modelId="{3564D57A-2CA3-464D-8374-0282E69D22ED}" srcId="{2509F155-E418-471C-9D23-2594ADBAAF81}" destId="{9A6E7914-8825-4B0A-9AEB-8BA089ED8050}" srcOrd="2" destOrd="0" parTransId="{71011798-552D-4E42-9FBF-F8CB41726C1F}" sibTransId="{B807BCBA-806E-4780-B7F1-D9962E35B9C0}"/>
    <dgm:cxn modelId="{57F892EA-94FB-4B4F-8E0D-620F4B181C44}" type="presOf" srcId="{3F01B1B6-F266-42E1-82A9-44C3CB3CA3C4}" destId="{28EA1FA5-1CC3-446B-9F03-91DE963DC581}" srcOrd="1" destOrd="0" presId="urn:microsoft.com/office/officeart/2005/8/layout/vList4"/>
    <dgm:cxn modelId="{FDB04C5C-3EE4-4D3F-BD22-F409AE96C02B}" type="presOf" srcId="{3614E52E-BFF4-4D37-9517-B2291B80B7FE}" destId="{827953C0-C76C-4D40-B32F-09F4E3C882B3}" srcOrd="1" destOrd="0" presId="urn:microsoft.com/office/officeart/2005/8/layout/vList4"/>
    <dgm:cxn modelId="{94E296E4-314B-432B-8F8C-A0F89DB1B20C}" type="presOf" srcId="{9A6E7914-8825-4B0A-9AEB-8BA089ED8050}" destId="{1DC98E5D-D22A-45FF-AFFA-7E559ECF669E}" srcOrd="0" destOrd="0" presId="urn:microsoft.com/office/officeart/2005/8/layout/vList4"/>
    <dgm:cxn modelId="{EC5FB9C1-D286-444A-8E21-C4D84120770E}" type="presOf" srcId="{2509F155-E418-471C-9D23-2594ADBAAF81}" destId="{1B5C334A-1715-405A-966E-315CC72BC513}" srcOrd="0" destOrd="0" presId="urn:microsoft.com/office/officeart/2005/8/layout/vList4"/>
    <dgm:cxn modelId="{0DD9B4C5-D2F4-4EA7-86AE-15E2F7096C9E}" type="presOf" srcId="{618B4011-8915-49AC-B0C1-73F7060296F5}" destId="{A5DAF28A-496D-483F-AD64-E9851E4968D9}" srcOrd="0" destOrd="0" presId="urn:microsoft.com/office/officeart/2005/8/layout/vList4"/>
    <dgm:cxn modelId="{E9CB5364-2BBD-4EA1-B383-DBC87485D2DF}" srcId="{2509F155-E418-471C-9D23-2594ADBAAF81}" destId="{4732BC9F-CA32-4ADC-8737-613FA471F0F5}" srcOrd="0" destOrd="0" parTransId="{3CB41EAB-9925-474B-BBFF-07EE17D5871E}" sibTransId="{81CA2416-0CE3-4420-A1E5-99725D44FDFA}"/>
    <dgm:cxn modelId="{CAB263DC-1C9F-4DFA-ABEF-E6ADCE175DBD}" type="presOf" srcId="{4732BC9F-CA32-4ADC-8737-613FA471F0F5}" destId="{DC41AFFD-1D86-40D8-A065-14B792CE04D1}" srcOrd="1" destOrd="0" presId="urn:microsoft.com/office/officeart/2005/8/layout/vList4"/>
    <dgm:cxn modelId="{99254D1D-A0BA-4224-9F80-5E6C945605C2}" type="presOf" srcId="{4732BC9F-CA32-4ADC-8737-613FA471F0F5}" destId="{85A9B2FC-FB9A-4883-87CB-089D5133BEF6}" srcOrd="0" destOrd="0" presId="urn:microsoft.com/office/officeart/2005/8/layout/vList4"/>
    <dgm:cxn modelId="{375E1A47-690F-4E85-83E6-9E335F4E6772}" type="presOf" srcId="{9A6E7914-8825-4B0A-9AEB-8BA089ED8050}" destId="{16E7A89B-5E0E-48C6-87FA-47BC7A54EBAF}" srcOrd="1" destOrd="0" presId="urn:microsoft.com/office/officeart/2005/8/layout/vList4"/>
    <dgm:cxn modelId="{563AD39A-C2E5-4164-96BF-BD0B380924BC}" srcId="{2509F155-E418-471C-9D23-2594ADBAAF81}" destId="{79C952EF-914C-47C3-8D3B-0FF6B9013CC2}" srcOrd="3" destOrd="0" parTransId="{2B5FD168-19AA-4B55-8D28-86AA3B184126}" sibTransId="{F16349A5-EEED-43AD-AB88-9232954FA8C9}"/>
    <dgm:cxn modelId="{835EF021-6992-4F32-A17A-2791766E48C2}" type="presOf" srcId="{79C952EF-914C-47C3-8D3B-0FF6B9013CC2}" destId="{6621D961-D2BD-449C-8356-621B830CCA6D}" srcOrd="0" destOrd="0" presId="urn:microsoft.com/office/officeart/2005/8/layout/vList4"/>
    <dgm:cxn modelId="{A73A6273-7845-49DF-829B-151FCA3F7D66}" srcId="{2509F155-E418-471C-9D23-2594ADBAAF81}" destId="{3614E52E-BFF4-4D37-9517-B2291B80B7FE}" srcOrd="5" destOrd="0" parTransId="{38D310C2-A42A-4794-9D10-D990DCCEA198}" sibTransId="{6AF34030-5502-469E-9AAB-DC2248643CCE}"/>
    <dgm:cxn modelId="{3BCF7A01-9D27-4FDA-9BBA-4EE6600E109A}" srcId="{2509F155-E418-471C-9D23-2594ADBAAF81}" destId="{F4E33BFF-2B0B-4F7D-8221-7D652BE3B105}" srcOrd="4" destOrd="0" parTransId="{4F968412-C4C4-41D5-A1E2-9239584703D8}" sibTransId="{3E1F8599-8E11-43C1-B00B-3B19FA717433}"/>
    <dgm:cxn modelId="{862EC2D4-C01D-4AC1-ACB8-E188AA88EF2D}" type="presOf" srcId="{3614E52E-BFF4-4D37-9517-B2291B80B7FE}" destId="{29875C0F-5389-4931-B11C-605F2C9C93DF}" srcOrd="0" destOrd="0" presId="urn:microsoft.com/office/officeart/2005/8/layout/vList4"/>
    <dgm:cxn modelId="{FD5D0B75-742C-49BA-AA94-F0D1025D04E8}" type="presOf" srcId="{F4E33BFF-2B0B-4F7D-8221-7D652BE3B105}" destId="{B726FB0E-B651-4241-BA33-3436ACC240B7}" srcOrd="1" destOrd="0" presId="urn:microsoft.com/office/officeart/2005/8/layout/vList4"/>
    <dgm:cxn modelId="{2F7EBB8F-661D-45CA-9A8B-2E84FA34CFDD}" srcId="{2509F155-E418-471C-9D23-2594ADBAAF81}" destId="{3F01B1B6-F266-42E1-82A9-44C3CB3CA3C4}" srcOrd="6" destOrd="0" parTransId="{DC546398-AD18-49F0-BA51-A536577F80AD}" sibTransId="{A24CFB88-1C07-417F-98BF-C5C31EA2DA36}"/>
    <dgm:cxn modelId="{49CAF31E-E075-49E3-9BDA-CEE7D28C7A7A}" type="presParOf" srcId="{1B5C334A-1715-405A-966E-315CC72BC513}" destId="{956604C6-9FDD-4304-A5A0-E185A9FCF6C1}" srcOrd="0" destOrd="0" presId="urn:microsoft.com/office/officeart/2005/8/layout/vList4"/>
    <dgm:cxn modelId="{17DF4809-EBAF-472B-9984-BA8C099206EF}" type="presParOf" srcId="{956604C6-9FDD-4304-A5A0-E185A9FCF6C1}" destId="{85A9B2FC-FB9A-4883-87CB-089D5133BEF6}" srcOrd="0" destOrd="0" presId="urn:microsoft.com/office/officeart/2005/8/layout/vList4"/>
    <dgm:cxn modelId="{D9BCA43E-ADAF-431D-9983-1EEC0908CEB3}" type="presParOf" srcId="{956604C6-9FDD-4304-A5A0-E185A9FCF6C1}" destId="{06BE4BA3-8C2F-4787-858E-129DA8D15B11}" srcOrd="1" destOrd="0" presId="urn:microsoft.com/office/officeart/2005/8/layout/vList4"/>
    <dgm:cxn modelId="{6F76877D-529C-4786-8FD6-B396A178DCAF}" type="presParOf" srcId="{956604C6-9FDD-4304-A5A0-E185A9FCF6C1}" destId="{DC41AFFD-1D86-40D8-A065-14B792CE04D1}" srcOrd="2" destOrd="0" presId="urn:microsoft.com/office/officeart/2005/8/layout/vList4"/>
    <dgm:cxn modelId="{4F79CF6F-8415-406A-9EEE-56621BBD6C07}" type="presParOf" srcId="{1B5C334A-1715-405A-966E-315CC72BC513}" destId="{82759211-190E-4295-814B-4EDABC41054D}" srcOrd="1" destOrd="0" presId="urn:microsoft.com/office/officeart/2005/8/layout/vList4"/>
    <dgm:cxn modelId="{DF7288CA-8EB0-4839-8512-FCE09F0CA200}" type="presParOf" srcId="{1B5C334A-1715-405A-966E-315CC72BC513}" destId="{582CC868-9D3D-44E5-8A83-4016E1873912}" srcOrd="2" destOrd="0" presId="urn:microsoft.com/office/officeart/2005/8/layout/vList4"/>
    <dgm:cxn modelId="{7EC5CFBC-9533-4CB2-A352-8E4D68D78FD9}" type="presParOf" srcId="{582CC868-9D3D-44E5-8A83-4016E1873912}" destId="{A5DAF28A-496D-483F-AD64-E9851E4968D9}" srcOrd="0" destOrd="0" presId="urn:microsoft.com/office/officeart/2005/8/layout/vList4"/>
    <dgm:cxn modelId="{FDB9F98C-046E-4063-92E7-FEDA31EAD1AD}" type="presParOf" srcId="{582CC868-9D3D-44E5-8A83-4016E1873912}" destId="{6DEFEEB2-48AE-48A6-B889-FADC489EE580}" srcOrd="1" destOrd="0" presId="urn:microsoft.com/office/officeart/2005/8/layout/vList4"/>
    <dgm:cxn modelId="{D351AF2C-EAA5-4EED-9D2E-12871FCAD95F}" type="presParOf" srcId="{582CC868-9D3D-44E5-8A83-4016E1873912}" destId="{2F10E3C4-7E2A-4FDB-B257-E8F4A642627D}" srcOrd="2" destOrd="0" presId="urn:microsoft.com/office/officeart/2005/8/layout/vList4"/>
    <dgm:cxn modelId="{1D719A5B-DA99-4E9A-94BA-1ABA19DE13F2}" type="presParOf" srcId="{1B5C334A-1715-405A-966E-315CC72BC513}" destId="{34351432-6086-449C-AE82-D1AB9AA84BBA}" srcOrd="3" destOrd="0" presId="urn:microsoft.com/office/officeart/2005/8/layout/vList4"/>
    <dgm:cxn modelId="{66C1221D-E7FD-4C66-B41E-CA28C01121B5}" type="presParOf" srcId="{1B5C334A-1715-405A-966E-315CC72BC513}" destId="{F728298A-96D9-46FD-89FB-970211D6BD13}" srcOrd="4" destOrd="0" presId="urn:microsoft.com/office/officeart/2005/8/layout/vList4"/>
    <dgm:cxn modelId="{DDF6B7E1-0F6C-4BFF-9435-43F0A01A0A72}" type="presParOf" srcId="{F728298A-96D9-46FD-89FB-970211D6BD13}" destId="{1DC98E5D-D22A-45FF-AFFA-7E559ECF669E}" srcOrd="0" destOrd="0" presId="urn:microsoft.com/office/officeart/2005/8/layout/vList4"/>
    <dgm:cxn modelId="{3DC9BC8F-E533-4414-A39A-56B47F53CD91}" type="presParOf" srcId="{F728298A-96D9-46FD-89FB-970211D6BD13}" destId="{3CA07662-D9AE-40F5-BD38-EE82A8FAD2B6}" srcOrd="1" destOrd="0" presId="urn:microsoft.com/office/officeart/2005/8/layout/vList4"/>
    <dgm:cxn modelId="{B6AA72EE-87B9-4E25-ABD7-4ADA9C111642}" type="presParOf" srcId="{F728298A-96D9-46FD-89FB-970211D6BD13}" destId="{16E7A89B-5E0E-48C6-87FA-47BC7A54EBAF}" srcOrd="2" destOrd="0" presId="urn:microsoft.com/office/officeart/2005/8/layout/vList4"/>
    <dgm:cxn modelId="{B85C6584-469D-49D3-86E3-C521A85654B6}" type="presParOf" srcId="{1B5C334A-1715-405A-966E-315CC72BC513}" destId="{53FCE70E-BA47-4E08-8305-F0070BC2AAE6}" srcOrd="5" destOrd="0" presId="urn:microsoft.com/office/officeart/2005/8/layout/vList4"/>
    <dgm:cxn modelId="{40838F67-89F6-4D5B-A1C3-31CF668801D0}" type="presParOf" srcId="{1B5C334A-1715-405A-966E-315CC72BC513}" destId="{5CF1C263-6C6D-4934-8072-117CBA124EF0}" srcOrd="6" destOrd="0" presId="urn:microsoft.com/office/officeart/2005/8/layout/vList4"/>
    <dgm:cxn modelId="{AA3047D3-C5F0-4785-BEE4-04C9BA1B21DF}" type="presParOf" srcId="{5CF1C263-6C6D-4934-8072-117CBA124EF0}" destId="{6621D961-D2BD-449C-8356-621B830CCA6D}" srcOrd="0" destOrd="0" presId="urn:microsoft.com/office/officeart/2005/8/layout/vList4"/>
    <dgm:cxn modelId="{4892EFFE-DED4-4D11-BA1C-670683A213FD}" type="presParOf" srcId="{5CF1C263-6C6D-4934-8072-117CBA124EF0}" destId="{575666DB-C4F4-48F0-8BA0-96263197C98C}" srcOrd="1" destOrd="0" presId="urn:microsoft.com/office/officeart/2005/8/layout/vList4"/>
    <dgm:cxn modelId="{7D5D47E2-B980-4BA2-ABA6-F640C48E4B60}" type="presParOf" srcId="{5CF1C263-6C6D-4934-8072-117CBA124EF0}" destId="{35B999E6-B4D2-442D-AECF-97C6F10BE403}" srcOrd="2" destOrd="0" presId="urn:microsoft.com/office/officeart/2005/8/layout/vList4"/>
    <dgm:cxn modelId="{AB328BD5-430C-402A-9DD1-A87F37109F46}" type="presParOf" srcId="{1B5C334A-1715-405A-966E-315CC72BC513}" destId="{31F7A9B3-5CDF-4478-9F13-E8E2867F64CB}" srcOrd="7" destOrd="0" presId="urn:microsoft.com/office/officeart/2005/8/layout/vList4"/>
    <dgm:cxn modelId="{A1FB5876-225A-45B3-AD0D-6144CC7358BB}" type="presParOf" srcId="{1B5C334A-1715-405A-966E-315CC72BC513}" destId="{16988732-B6C7-4F00-B9B6-304CF991145E}" srcOrd="8" destOrd="0" presId="urn:microsoft.com/office/officeart/2005/8/layout/vList4"/>
    <dgm:cxn modelId="{4B10737D-C203-4004-A2C0-F017E13A0802}" type="presParOf" srcId="{16988732-B6C7-4F00-B9B6-304CF991145E}" destId="{0C93160E-C839-4BBC-A82F-B3A360B48AE4}" srcOrd="0" destOrd="0" presId="urn:microsoft.com/office/officeart/2005/8/layout/vList4"/>
    <dgm:cxn modelId="{CFBCF419-F68B-4A7A-9508-BE3740AA0F72}" type="presParOf" srcId="{16988732-B6C7-4F00-B9B6-304CF991145E}" destId="{01AB024B-3EDB-430A-959B-357BFDEE3893}" srcOrd="1" destOrd="0" presId="urn:microsoft.com/office/officeart/2005/8/layout/vList4"/>
    <dgm:cxn modelId="{9EABEF69-568D-4FB2-9951-ACF3FC9DF0E1}" type="presParOf" srcId="{16988732-B6C7-4F00-B9B6-304CF991145E}" destId="{B726FB0E-B651-4241-BA33-3436ACC240B7}" srcOrd="2" destOrd="0" presId="urn:microsoft.com/office/officeart/2005/8/layout/vList4"/>
    <dgm:cxn modelId="{B36F9B90-4248-4BF0-BE07-86230C023423}" type="presParOf" srcId="{1B5C334A-1715-405A-966E-315CC72BC513}" destId="{56839892-FB3D-4362-B036-2726F3C7F4D1}" srcOrd="9" destOrd="0" presId="urn:microsoft.com/office/officeart/2005/8/layout/vList4"/>
    <dgm:cxn modelId="{E8E1F754-ABE6-4C06-8AC4-B6061E89C80C}" type="presParOf" srcId="{1B5C334A-1715-405A-966E-315CC72BC513}" destId="{EA63C875-C2B0-48A2-B4B0-912D15D8F984}" srcOrd="10" destOrd="0" presId="urn:microsoft.com/office/officeart/2005/8/layout/vList4"/>
    <dgm:cxn modelId="{A9572E95-36EB-49E5-AB3C-E98DC17F5ECC}" type="presParOf" srcId="{EA63C875-C2B0-48A2-B4B0-912D15D8F984}" destId="{29875C0F-5389-4931-B11C-605F2C9C93DF}" srcOrd="0" destOrd="0" presId="urn:microsoft.com/office/officeart/2005/8/layout/vList4"/>
    <dgm:cxn modelId="{322FF466-3EF5-4387-98D0-A3730031E7F0}" type="presParOf" srcId="{EA63C875-C2B0-48A2-B4B0-912D15D8F984}" destId="{F49FB6DD-0BAF-45EA-9DDC-832009F62610}" srcOrd="1" destOrd="0" presId="urn:microsoft.com/office/officeart/2005/8/layout/vList4"/>
    <dgm:cxn modelId="{B723F2C1-DD7C-4DC7-9D19-AFDC9CC0CEF1}" type="presParOf" srcId="{EA63C875-C2B0-48A2-B4B0-912D15D8F984}" destId="{827953C0-C76C-4D40-B32F-09F4E3C882B3}" srcOrd="2" destOrd="0" presId="urn:microsoft.com/office/officeart/2005/8/layout/vList4"/>
    <dgm:cxn modelId="{C2B423AE-BCB4-4D04-9D08-60F6B3CC5E16}" type="presParOf" srcId="{1B5C334A-1715-405A-966E-315CC72BC513}" destId="{32D38858-2D90-484D-B084-DC8F31D128AC}" srcOrd="11" destOrd="0" presId="urn:microsoft.com/office/officeart/2005/8/layout/vList4"/>
    <dgm:cxn modelId="{9621FD83-5A5B-4EEA-86BA-768970EBB7E6}" type="presParOf" srcId="{1B5C334A-1715-405A-966E-315CC72BC513}" destId="{AD19A1A2-E8AC-456E-8D65-6669A6A826CC}" srcOrd="12" destOrd="0" presId="urn:microsoft.com/office/officeart/2005/8/layout/vList4"/>
    <dgm:cxn modelId="{8439EA40-D087-47CA-9086-E730FC7528D0}" type="presParOf" srcId="{AD19A1A2-E8AC-456E-8D65-6669A6A826CC}" destId="{84E9CF34-39A5-4F05-BE2D-F1C026D82021}" srcOrd="0" destOrd="0" presId="urn:microsoft.com/office/officeart/2005/8/layout/vList4"/>
    <dgm:cxn modelId="{48A48668-75A6-4C56-B20C-399F61419085}" type="presParOf" srcId="{AD19A1A2-E8AC-456E-8D65-6669A6A826CC}" destId="{9C556056-7381-4865-8EFB-183409F28F01}" srcOrd="1" destOrd="0" presId="urn:microsoft.com/office/officeart/2005/8/layout/vList4"/>
    <dgm:cxn modelId="{F63B772E-FE97-45DC-8142-A6B087A2773A}" type="presParOf" srcId="{AD19A1A2-E8AC-456E-8D65-6669A6A826CC}" destId="{28EA1FA5-1CC3-446B-9F03-91DE963DC581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9B2FC-FB9A-4883-87CB-089D5133BEF6}">
      <dsp:nvSpPr>
        <dsp:cNvPr id="0" name=""/>
        <dsp:cNvSpPr/>
      </dsp:nvSpPr>
      <dsp:spPr>
        <a:xfrm>
          <a:off x="0" y="0"/>
          <a:ext cx="7076576" cy="7069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Департамент общественной безопасности Свердловской области </a:t>
          </a:r>
          <a:endParaRPr lang="ru-RU" sz="1900" kern="1200" dirty="0"/>
        </a:p>
      </dsp:txBody>
      <dsp:txXfrm>
        <a:off x="1486005" y="0"/>
        <a:ext cx="5590570" cy="706904"/>
      </dsp:txXfrm>
    </dsp:sp>
    <dsp:sp modelId="{06BE4BA3-8C2F-4787-858E-129DA8D15B11}">
      <dsp:nvSpPr>
        <dsp:cNvPr id="0" name=""/>
        <dsp:cNvSpPr/>
      </dsp:nvSpPr>
      <dsp:spPr>
        <a:xfrm>
          <a:off x="70690" y="70690"/>
          <a:ext cx="1415315" cy="56552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DAF28A-496D-483F-AD64-E9851E4968D9}">
      <dsp:nvSpPr>
        <dsp:cNvPr id="0" name=""/>
        <dsp:cNvSpPr/>
      </dsp:nvSpPr>
      <dsp:spPr>
        <a:xfrm>
          <a:off x="0" y="777595"/>
          <a:ext cx="7076576" cy="7069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29685"/>
            <a:satOff val="-248"/>
            <a:lumOff val="403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Департамент государственных закупок Свердловской области</a:t>
          </a:r>
          <a:endParaRPr lang="ru-RU" sz="1900" kern="1200" dirty="0"/>
        </a:p>
      </dsp:txBody>
      <dsp:txXfrm>
        <a:off x="1486005" y="777595"/>
        <a:ext cx="5590570" cy="706904"/>
      </dsp:txXfrm>
    </dsp:sp>
    <dsp:sp modelId="{6DEFEEB2-48AE-48A6-B889-FADC489EE580}">
      <dsp:nvSpPr>
        <dsp:cNvPr id="0" name=""/>
        <dsp:cNvSpPr/>
      </dsp:nvSpPr>
      <dsp:spPr>
        <a:xfrm>
          <a:off x="70690" y="848285"/>
          <a:ext cx="1415315" cy="56552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5249"/>
            <a:satOff val="-365"/>
            <a:lumOff val="188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C98E5D-D22A-45FF-AFFA-7E559ECF669E}">
      <dsp:nvSpPr>
        <dsp:cNvPr id="0" name=""/>
        <dsp:cNvSpPr/>
      </dsp:nvSpPr>
      <dsp:spPr>
        <a:xfrm>
          <a:off x="0" y="1555190"/>
          <a:ext cx="7076576" cy="7069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59370"/>
            <a:satOff val="-497"/>
            <a:lumOff val="8068"/>
            <a:alphaOff val="0"/>
          </a:schemeClr>
        </a:solidFill>
        <a:ln w="28575" cap="flat" cmpd="sng" algn="ctr">
          <a:noFill/>
          <a:prstDash val="solid"/>
        </a:ln>
        <a:effectLst>
          <a:glow rad="101600">
            <a:schemeClr val="accent3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Министерство финансов Свердловской области</a:t>
          </a:r>
          <a:endParaRPr lang="ru-RU" sz="1900" kern="1200" dirty="0"/>
        </a:p>
      </dsp:txBody>
      <dsp:txXfrm>
        <a:off x="1486005" y="1555190"/>
        <a:ext cx="5590570" cy="706904"/>
      </dsp:txXfrm>
    </dsp:sp>
    <dsp:sp modelId="{3CA07662-D9AE-40F5-BD38-EE82A8FAD2B6}">
      <dsp:nvSpPr>
        <dsp:cNvPr id="0" name=""/>
        <dsp:cNvSpPr/>
      </dsp:nvSpPr>
      <dsp:spPr>
        <a:xfrm>
          <a:off x="70690" y="1625880"/>
          <a:ext cx="1415315" cy="56552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10497"/>
            <a:satOff val="-729"/>
            <a:lumOff val="377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21D961-D2BD-449C-8356-621B830CCA6D}">
      <dsp:nvSpPr>
        <dsp:cNvPr id="0" name=""/>
        <dsp:cNvSpPr/>
      </dsp:nvSpPr>
      <dsp:spPr>
        <a:xfrm>
          <a:off x="0" y="2332785"/>
          <a:ext cx="7076576" cy="7069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89054"/>
            <a:satOff val="-745"/>
            <a:lumOff val="1210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Министерство здравоохранения Свердловской области</a:t>
          </a:r>
          <a:endParaRPr lang="ru-RU" sz="1900" kern="1200" dirty="0"/>
        </a:p>
      </dsp:txBody>
      <dsp:txXfrm>
        <a:off x="1486005" y="2332785"/>
        <a:ext cx="5590570" cy="706904"/>
      </dsp:txXfrm>
    </dsp:sp>
    <dsp:sp modelId="{575666DB-C4F4-48F0-8BA0-96263197C98C}">
      <dsp:nvSpPr>
        <dsp:cNvPr id="0" name=""/>
        <dsp:cNvSpPr/>
      </dsp:nvSpPr>
      <dsp:spPr>
        <a:xfrm>
          <a:off x="70690" y="2403475"/>
          <a:ext cx="1415315" cy="56552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15746"/>
            <a:satOff val="-1094"/>
            <a:lumOff val="566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93160E-C839-4BBC-A82F-B3A360B48AE4}">
      <dsp:nvSpPr>
        <dsp:cNvPr id="0" name=""/>
        <dsp:cNvSpPr/>
      </dsp:nvSpPr>
      <dsp:spPr>
        <a:xfrm>
          <a:off x="0" y="3110380"/>
          <a:ext cx="7076576" cy="7069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18739"/>
            <a:satOff val="-994"/>
            <a:lumOff val="16136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ГБУЗ СО «Свердловская областная клиническая больница №1</a:t>
          </a:r>
          <a:endParaRPr lang="ru-RU" sz="1900" kern="1200" dirty="0"/>
        </a:p>
      </dsp:txBody>
      <dsp:txXfrm>
        <a:off x="1486005" y="3110380"/>
        <a:ext cx="5590570" cy="706904"/>
      </dsp:txXfrm>
    </dsp:sp>
    <dsp:sp modelId="{01AB024B-3EDB-430A-959B-357BFDEE3893}">
      <dsp:nvSpPr>
        <dsp:cNvPr id="0" name=""/>
        <dsp:cNvSpPr/>
      </dsp:nvSpPr>
      <dsp:spPr>
        <a:xfrm>
          <a:off x="70690" y="3181071"/>
          <a:ext cx="1415315" cy="56552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20995"/>
            <a:satOff val="-1458"/>
            <a:lumOff val="755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875C0F-5389-4931-B11C-605F2C9C93DF}">
      <dsp:nvSpPr>
        <dsp:cNvPr id="0" name=""/>
        <dsp:cNvSpPr/>
      </dsp:nvSpPr>
      <dsp:spPr>
        <a:xfrm>
          <a:off x="0" y="3887975"/>
          <a:ext cx="7076576" cy="7069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48424"/>
            <a:satOff val="-1242"/>
            <a:lumOff val="2017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ГКУ СО «Управление капитального строительства Свердловской области»</a:t>
          </a:r>
          <a:endParaRPr lang="ru-RU" sz="1900" kern="1200" dirty="0"/>
        </a:p>
      </dsp:txBody>
      <dsp:txXfrm>
        <a:off x="1486005" y="3887975"/>
        <a:ext cx="5590570" cy="706904"/>
      </dsp:txXfrm>
    </dsp:sp>
    <dsp:sp modelId="{F49FB6DD-0BAF-45EA-9DDC-832009F62610}">
      <dsp:nvSpPr>
        <dsp:cNvPr id="0" name=""/>
        <dsp:cNvSpPr/>
      </dsp:nvSpPr>
      <dsp:spPr>
        <a:xfrm>
          <a:off x="70690" y="3958666"/>
          <a:ext cx="1415315" cy="56552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26244"/>
            <a:satOff val="-1823"/>
            <a:lumOff val="943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E9CF34-39A5-4F05-BE2D-F1C026D82021}">
      <dsp:nvSpPr>
        <dsp:cNvPr id="0" name=""/>
        <dsp:cNvSpPr/>
      </dsp:nvSpPr>
      <dsp:spPr>
        <a:xfrm>
          <a:off x="0" y="4675031"/>
          <a:ext cx="7076576" cy="7069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78109"/>
            <a:satOff val="-1491"/>
            <a:lumOff val="2420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ГКУ СО «Фонд жилищного строительства Свердловской области»</a:t>
          </a:r>
          <a:endParaRPr lang="ru-RU" sz="1900" kern="1200" dirty="0"/>
        </a:p>
      </dsp:txBody>
      <dsp:txXfrm>
        <a:off x="1486005" y="4675031"/>
        <a:ext cx="5590570" cy="706904"/>
      </dsp:txXfrm>
    </dsp:sp>
    <dsp:sp modelId="{9C556056-7381-4865-8EFB-183409F28F01}">
      <dsp:nvSpPr>
        <dsp:cNvPr id="0" name=""/>
        <dsp:cNvSpPr/>
      </dsp:nvSpPr>
      <dsp:spPr>
        <a:xfrm>
          <a:off x="70690" y="4736261"/>
          <a:ext cx="1415315" cy="56552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31492"/>
            <a:satOff val="-2187"/>
            <a:lumOff val="1132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BF9BB-F6B3-4A3F-B4FF-9AEDE4419375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629B9-442E-4052-86E1-95E4B6898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07185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846" y="0"/>
            <a:ext cx="294290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2612F-3697-4B6C-9859-C3EFFEA02180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3" y="4689515"/>
            <a:ext cx="543306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290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846" y="9377316"/>
            <a:ext cx="294290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A07A8-F8C8-4FD2-8407-FC0CFF7C9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25176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07A8-F8C8-4FD2-8407-FC0CFF7C9CA2}" type="slidenum">
              <a:rPr lang="ru-RU" smtClean="0"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411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5513" y="738188"/>
            <a:ext cx="4940300" cy="3705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8BF01-9A20-4EA9-B383-7E9F3AD59EB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85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5513" y="738188"/>
            <a:ext cx="4940300" cy="3705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8BF01-9A20-4EA9-B383-7E9F3AD59EB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85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5513" y="738188"/>
            <a:ext cx="4940300" cy="3705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8BF01-9A20-4EA9-B383-7E9F3AD59EB4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85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5513" y="738188"/>
            <a:ext cx="4940300" cy="3705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8BF01-9A20-4EA9-B383-7E9F3AD59EB4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85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5513" y="738188"/>
            <a:ext cx="4940300" cy="3705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8BF01-9A20-4EA9-B383-7E9F3AD59EB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85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3"/>
          <p:cNvSpPr txBox="1">
            <a:spLocks noChangeArrowheads="1"/>
          </p:cNvSpPr>
          <p:nvPr userDrawn="1"/>
        </p:nvSpPr>
        <p:spPr bwMode="auto">
          <a:xfrm>
            <a:off x="-57719" y="-120030"/>
            <a:ext cx="9201719" cy="6957392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110" tIns="49556" rIns="99110" bIns="49556"/>
          <a:lstStyle>
            <a:lvl1pPr indent="3175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500" dirty="0">
              <a:solidFill>
                <a:srgbClr val="000099"/>
              </a:solidFill>
            </a:endParaRPr>
          </a:p>
        </p:txBody>
      </p:sp>
      <p:grpSp>
        <p:nvGrpSpPr>
          <p:cNvPr id="10" name="Group 14"/>
          <p:cNvGrpSpPr>
            <a:grpSpLocks noChangeAspect="1"/>
          </p:cNvGrpSpPr>
          <p:nvPr userDrawn="1"/>
        </p:nvGrpSpPr>
        <p:grpSpPr bwMode="auto">
          <a:xfrm>
            <a:off x="-57720" y="116633"/>
            <a:ext cx="1317352" cy="537182"/>
            <a:chOff x="-98" y="68"/>
            <a:chExt cx="748" cy="352"/>
          </a:xfrm>
        </p:grpSpPr>
        <p:grpSp>
          <p:nvGrpSpPr>
            <p:cNvPr id="11" name="Группа 8"/>
            <p:cNvGrpSpPr>
              <a:grpSpLocks noChangeAspect="1"/>
            </p:cNvGrpSpPr>
            <p:nvPr/>
          </p:nvGrpSpPr>
          <p:grpSpPr bwMode="auto">
            <a:xfrm>
              <a:off x="66" y="68"/>
              <a:ext cx="433" cy="340"/>
              <a:chOff x="-1" y="0"/>
              <a:chExt cx="1904363" cy="1695450"/>
            </a:xfrm>
          </p:grpSpPr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2" cstate="print">
                <a:extLst/>
              </a:blip>
              <a:stretch>
                <a:fillRect/>
              </a:stretch>
            </p:blipFill>
            <p:spPr>
              <a:xfrm>
                <a:off x="-1" y="428626"/>
                <a:ext cx="1904363" cy="126682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 prstMaterial="metal">
                <a:bevelB/>
              </a:sp3d>
            </p:spPr>
          </p:pic>
          <p:pic>
            <p:nvPicPr>
              <p:cNvPr id="14" name="Рисунок 1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375" y="0"/>
                <a:ext cx="1238250" cy="88138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2" name="Поле 13"/>
            <p:cNvSpPr txBox="1"/>
            <p:nvPr/>
          </p:nvSpPr>
          <p:spPr>
            <a:xfrm>
              <a:off x="-98" y="186"/>
              <a:ext cx="748" cy="2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fontAlgn="auto">
                <a:lnSpc>
                  <a:spcPct val="115000"/>
                </a:lnSpc>
                <a:spcBef>
                  <a:spcPts val="0"/>
                </a:spcBef>
                <a:spcAft>
                  <a:spcPts val="1040"/>
                </a:spcAft>
                <a:defRPr/>
              </a:pPr>
              <a:r>
                <a:rPr lang="ru-RU" sz="1500" b="1" kern="0" spc="52" dirty="0">
                  <a:gradFill>
                    <a:gsLst>
                      <a:gs pos="25000">
                        <a:srgbClr val="C0504D">
                          <a:satMod val="155000"/>
                        </a:srgbClr>
                      </a:gs>
                      <a:gs pos="100000">
                        <a:srgbClr val="C0504D">
                          <a:shade val="45000"/>
                          <a:satMod val="165000"/>
                        </a:srgbClr>
                      </a:gs>
                    </a:gsLst>
                    <a:lin ang="5400000" scaled="0"/>
                  </a:gra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Monotype Corsiva"/>
                  <a:ea typeface="Calibri"/>
                  <a:cs typeface="Times New Roman"/>
                </a:rPr>
                <a:t>МФ СО</a:t>
              </a:r>
              <a:endParaRPr lang="ru-RU" sz="1500" kern="0" dirty="0">
                <a:solidFill>
                  <a:sysClr val="windowText" lastClr="000000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18" name="Подзаголовок 2"/>
          <p:cNvSpPr txBox="1">
            <a:spLocks/>
          </p:cNvSpPr>
          <p:nvPr userDrawn="1"/>
        </p:nvSpPr>
        <p:spPr>
          <a:xfrm>
            <a:off x="3419875" y="6026226"/>
            <a:ext cx="2304256" cy="715144"/>
          </a:xfrm>
          <a:prstGeom prst="rect">
            <a:avLst/>
          </a:prstGeom>
        </p:spPr>
        <p:txBody>
          <a:bodyPr vert="horz" lIns="91408" tIns="45704" rIns="91408" bIns="45704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2200" dirty="0" smtClean="0">
                <a:solidFill>
                  <a:srgbClr val="002060"/>
                </a:solidFill>
                <a:latin typeface="+mn-lt"/>
              </a:rPr>
              <a:t>г. Екатеринбург</a:t>
            </a:r>
          </a:p>
          <a:p>
            <a:pPr algn="ctr">
              <a:spcBef>
                <a:spcPts val="0"/>
              </a:spcBef>
            </a:pPr>
            <a:r>
              <a:rPr lang="ru-RU" sz="2200" dirty="0" smtClean="0">
                <a:solidFill>
                  <a:srgbClr val="002060"/>
                </a:solidFill>
                <a:latin typeface="+mn-lt"/>
              </a:rPr>
              <a:t>201</a:t>
            </a:r>
            <a:r>
              <a:rPr lang="en-US" sz="2200" dirty="0" smtClean="0">
                <a:solidFill>
                  <a:srgbClr val="002060"/>
                </a:solidFill>
                <a:latin typeface="+mn-lt"/>
              </a:rPr>
              <a:t>6</a:t>
            </a:r>
            <a:r>
              <a:rPr lang="ru-RU" sz="2200" baseline="0" dirty="0" smtClean="0">
                <a:solidFill>
                  <a:srgbClr val="002060"/>
                </a:solidFill>
                <a:latin typeface="+mn-lt"/>
              </a:rPr>
              <a:t> год</a:t>
            </a:r>
            <a:endParaRPr lang="ru-RU" sz="22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9" name="Подзаголовок 2"/>
          <p:cNvSpPr txBox="1">
            <a:spLocks/>
          </p:cNvSpPr>
          <p:nvPr userDrawn="1"/>
        </p:nvSpPr>
        <p:spPr>
          <a:xfrm>
            <a:off x="1043608" y="265585"/>
            <a:ext cx="7992888" cy="715144"/>
          </a:xfrm>
          <a:prstGeom prst="rect">
            <a:avLst/>
          </a:prstGeom>
        </p:spPr>
        <p:txBody>
          <a:bodyPr vert="horz" lIns="91408" tIns="45704" rIns="91408" bIns="45704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Министерство финансов Свердловской области</a:t>
            </a:r>
          </a:p>
        </p:txBody>
      </p:sp>
      <p:sp>
        <p:nvSpPr>
          <p:cNvPr id="15" name="Подзаголовок 2"/>
          <p:cNvSpPr txBox="1">
            <a:spLocks/>
          </p:cNvSpPr>
          <p:nvPr userDrawn="1"/>
        </p:nvSpPr>
        <p:spPr>
          <a:xfrm>
            <a:off x="3707904" y="4077072"/>
            <a:ext cx="5328592" cy="1584176"/>
          </a:xfrm>
          <a:prstGeom prst="rect">
            <a:avLst/>
          </a:prstGeom>
        </p:spPr>
        <p:txBody>
          <a:bodyPr vert="horz" lIns="104306" tIns="52153" rIns="104306" bIns="52153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ru-RU" sz="2200" dirty="0" smtClean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411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3"/>
          <p:cNvSpPr txBox="1">
            <a:spLocks noChangeArrowheads="1"/>
          </p:cNvSpPr>
          <p:nvPr userDrawn="1"/>
        </p:nvSpPr>
        <p:spPr bwMode="auto">
          <a:xfrm>
            <a:off x="-57719" y="-99392"/>
            <a:ext cx="9201719" cy="6957392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110" tIns="49556" rIns="99110" bIns="49556"/>
          <a:lstStyle>
            <a:lvl1pPr indent="3175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47763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500" dirty="0">
              <a:solidFill>
                <a:srgbClr val="0000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81" y="6356354"/>
            <a:ext cx="561975" cy="365125"/>
          </a:xfrm>
          <a:prstGeom prst="rect">
            <a:avLst/>
          </a:prstGeom>
        </p:spPr>
        <p:txBody>
          <a:bodyPr lIns="91408" tIns="45704" rIns="91408" bIns="45704"/>
          <a:lstStyle>
            <a:lvl1pPr>
              <a:defRPr sz="1400"/>
            </a:lvl1pPr>
          </a:lstStyle>
          <a:p>
            <a:fld id="{E96E39A2-8495-4F15-BE55-55D510503B4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7" name="Group 14"/>
          <p:cNvGrpSpPr>
            <a:grpSpLocks noChangeAspect="1"/>
          </p:cNvGrpSpPr>
          <p:nvPr userDrawn="1"/>
        </p:nvGrpSpPr>
        <p:grpSpPr bwMode="auto">
          <a:xfrm>
            <a:off x="-57719" y="116635"/>
            <a:ext cx="1173336" cy="501171"/>
            <a:chOff x="-98" y="68"/>
            <a:chExt cx="748" cy="409"/>
          </a:xfrm>
        </p:grpSpPr>
        <p:grpSp>
          <p:nvGrpSpPr>
            <p:cNvPr id="8" name="Группа 8"/>
            <p:cNvGrpSpPr>
              <a:grpSpLocks noChangeAspect="1"/>
            </p:cNvGrpSpPr>
            <p:nvPr/>
          </p:nvGrpSpPr>
          <p:grpSpPr bwMode="auto">
            <a:xfrm>
              <a:off x="66" y="68"/>
              <a:ext cx="433" cy="340"/>
              <a:chOff x="-1" y="0"/>
              <a:chExt cx="1904363" cy="1695450"/>
            </a:xfrm>
          </p:grpSpPr>
          <p:pic>
            <p:nvPicPr>
              <p:cNvPr id="10" name="Рисунок 9"/>
              <p:cNvPicPr>
                <a:picLocks noChangeAspect="1"/>
              </p:cNvPicPr>
              <p:nvPr/>
            </p:nvPicPr>
            <p:blipFill>
              <a:blip r:embed="rId2" cstate="print">
                <a:extLst/>
              </a:blip>
              <a:stretch>
                <a:fillRect/>
              </a:stretch>
            </p:blipFill>
            <p:spPr>
              <a:xfrm>
                <a:off x="-1" y="428626"/>
                <a:ext cx="1904363" cy="126682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 prstMaterial="metal">
                <a:bevelB/>
              </a:sp3d>
            </p:spPr>
          </p:pic>
          <p:pic>
            <p:nvPicPr>
              <p:cNvPr id="11" name="Рисунок 1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375" y="0"/>
                <a:ext cx="1238250" cy="88138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Поле 13"/>
            <p:cNvSpPr txBox="1"/>
            <p:nvPr/>
          </p:nvSpPr>
          <p:spPr>
            <a:xfrm>
              <a:off x="-98" y="186"/>
              <a:ext cx="748" cy="2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fontAlgn="auto">
                <a:lnSpc>
                  <a:spcPct val="115000"/>
                </a:lnSpc>
                <a:spcBef>
                  <a:spcPts val="0"/>
                </a:spcBef>
                <a:spcAft>
                  <a:spcPts val="1040"/>
                </a:spcAft>
                <a:defRPr/>
              </a:pPr>
              <a:r>
                <a:rPr lang="ru-RU" sz="1500" b="1" kern="0" spc="52" dirty="0">
                  <a:gradFill>
                    <a:gsLst>
                      <a:gs pos="25000">
                        <a:srgbClr val="C0504D">
                          <a:satMod val="155000"/>
                        </a:srgbClr>
                      </a:gs>
                      <a:gs pos="100000">
                        <a:srgbClr val="C0504D">
                          <a:shade val="45000"/>
                          <a:satMod val="165000"/>
                        </a:srgbClr>
                      </a:gs>
                    </a:gsLst>
                    <a:lin ang="5400000" scaled="0"/>
                  </a:gradFill>
                  <a:effectLst>
                    <a:outerShdw blurRad="76200" dist="50800" dir="5400000" algn="tl">
                      <a:srgbClr val="000000">
                        <a:alpha val="65000"/>
                      </a:srgbClr>
                    </a:outerShdw>
                  </a:effectLst>
                  <a:latin typeface="Monotype Corsiva"/>
                  <a:ea typeface="Calibri"/>
                  <a:cs typeface="Times New Roman"/>
                </a:rPr>
                <a:t>МФ СО</a:t>
              </a:r>
              <a:endParaRPr lang="ru-RU" sz="1500" kern="0" dirty="0">
                <a:solidFill>
                  <a:sysClr val="windowText" lastClr="000000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4" name="Прямая соединительная линия 13"/>
          <p:cNvCxnSpPr/>
          <p:nvPr userDrawn="1"/>
        </p:nvCxnSpPr>
        <p:spPr>
          <a:xfrm flipV="1">
            <a:off x="971600" y="533257"/>
            <a:ext cx="80648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99536" y="6453336"/>
            <a:ext cx="6565938" cy="338522"/>
          </a:xfrm>
          <a:prstGeom prst="rect">
            <a:avLst/>
          </a:prstGeom>
          <a:noFill/>
          <a:ln>
            <a:noFill/>
          </a:ln>
        </p:spPr>
        <p:txBody>
          <a:bodyPr wrap="square" lIns="91408" tIns="45704" rIns="91408" bIns="45704" rtlCol="0">
            <a:spAutoFit/>
          </a:bodyPr>
          <a:lstStyle>
            <a:defPPr>
              <a:defRPr lang="ru-RU"/>
            </a:defPPr>
            <a:lvl1pPr>
              <a:defRPr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ru-RU" sz="16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Министерство финансов Свердловской области</a:t>
            </a:r>
            <a:endParaRPr lang="ru-RU" sz="16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 flipV="1">
            <a:off x="295833" y="6525344"/>
            <a:ext cx="6203766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64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FFC4FB34FEE51DFB8E845A44F092E328EC00AE24C9FB90CAA059E3DA5EAF3A9C0B152BD79D6F66E1tAZ2M" TargetMode="External"/><Relationship Id="rId2" Type="http://schemas.openxmlformats.org/officeDocument/2006/relationships/hyperlink" Target="consultantplus://offline/ref=FFC4FB34FEE51DFB8E845A44F092E328EC00AE2ECDF490CAA059E3DA5EtAZFM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4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95536" y="2276872"/>
            <a:ext cx="8496300" cy="1800201"/>
          </a:xfrm>
          <a:prstGeom prst="rect">
            <a:avLst/>
          </a:prstGeom>
        </p:spPr>
        <p:txBody>
          <a:bodyPr lIns="91408" tIns="45704" rIns="91408" bIns="45704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Результаты тестового взаимодействия системы исполнения и анализа бюджета Свердловской области и Информационной системы Свердловской области в сфере закупок</a:t>
            </a:r>
            <a:br>
              <a:rPr lang="ru-RU" sz="3200" b="1" dirty="0" smtClean="0">
                <a:solidFill>
                  <a:srgbClr val="002060"/>
                </a:solidFill>
                <a:latin typeface="Times New Roman"/>
              </a:rPr>
            </a:br>
            <a:endParaRPr lang="ru-RU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46531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Заместитель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Министра финансов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Старков Александр Сергеевич</a:t>
            </a:r>
            <a:endParaRPr lang="ru-RU" dirty="0">
              <a:solidFill>
                <a:srgbClr val="002060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81" name="SapphireHiddenControl" r:id="rId2" imgW="6622920" imgH="4057560"/>
        </mc:Choice>
        <mc:Fallback>
          <p:control name="SapphireHiddenControl" r:id="rId2" imgW="6622920" imgH="405756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1113" y="0"/>
                  <a:ext cx="6119813" cy="40608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94901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849740" y="144018"/>
            <a:ext cx="8294260" cy="332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418" tIns="41710" rIns="83418" bIns="41710" anchor="ctr"/>
          <a:lstStyle/>
          <a:p>
            <a:endParaRPr lang="ru-RU" dirty="0" smtClean="0"/>
          </a:p>
          <a:p>
            <a:pPr algn="ctr"/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СУБЪЕКТЫ КОНТРОЛЯ</a:t>
            </a:r>
          </a:p>
          <a:p>
            <a:r>
              <a:rPr lang="ru-RU" dirty="0"/>
              <a:t> 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624224200"/>
              </p:ext>
            </p:extLst>
          </p:nvPr>
        </p:nvGraphicFramePr>
        <p:xfrm>
          <a:off x="0" y="-2948928"/>
          <a:ext cx="8712968" cy="2948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692696"/>
            <a:ext cx="828092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700" dirty="0"/>
          </a:p>
          <a:p>
            <a:pPr algn="just"/>
            <a:endParaRPr lang="ru-RU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890516" y="602984"/>
            <a:ext cx="7710060" cy="1743712"/>
          </a:xfrm>
          <a:prstGeom prst="round2Diag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pc="-100" dirty="0"/>
              <a:t>государственные (муниципальные) </a:t>
            </a:r>
            <a:r>
              <a:rPr lang="ru-RU" spc="-100" dirty="0" smtClean="0"/>
              <a:t> заказчики</a:t>
            </a:r>
            <a:r>
              <a:rPr lang="ru-RU" spc="-100" dirty="0"/>
              <a:t>, </a:t>
            </a:r>
          </a:p>
          <a:p>
            <a:pPr algn="ctr"/>
            <a:r>
              <a:rPr lang="ru-RU" sz="1600" spc="-100" dirty="0"/>
              <a:t>осуществляющие закупки от имени субъекта Российской Федерации (муниципального </a:t>
            </a:r>
          </a:p>
          <a:p>
            <a:pPr algn="ctr"/>
            <a:r>
              <a:rPr lang="ru-RU" sz="1600" spc="-100" dirty="0"/>
              <a:t>образования) за счет средств бюджета субъекта Российской Федерации (местного бюджета), в том числе при передаче им полномочий государственного (муниципального) заказчика в соответствии с бюджетным законодательством Российской </a:t>
            </a:r>
            <a:r>
              <a:rPr lang="ru-RU" sz="1600" spc="-100" dirty="0" smtClean="0"/>
              <a:t> Федерации</a:t>
            </a:r>
            <a:endParaRPr lang="ru-RU" sz="1600" spc="-100" dirty="0"/>
          </a:p>
          <a:p>
            <a:pPr algn="ctr"/>
            <a:r>
              <a:rPr lang="ru-RU" sz="1600" dirty="0"/>
              <a:t> 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890516" y="2587208"/>
            <a:ext cx="7710060" cy="1683584"/>
          </a:xfrm>
          <a:prstGeom prst="round2Diag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prstMaterial="flat"/>
          </a:bodyPr>
          <a:lstStyle/>
          <a:p>
            <a:pPr algn="ctr"/>
            <a:r>
              <a:rPr lang="ru-RU" b="1" spc="-100" dirty="0"/>
              <a:t>бюджетные учреждения</a:t>
            </a:r>
            <a:endParaRPr lang="ru-RU" spc="-100" dirty="0"/>
          </a:p>
          <a:p>
            <a:pPr algn="ctr"/>
            <a:r>
              <a:rPr lang="ru-RU" sz="1600" spc="-100" dirty="0"/>
              <a:t> субъекта Российской Федерации (муниципальные бюджетные учреждения), осуществляющие закупки в соответствии с </a:t>
            </a:r>
            <a:r>
              <a:rPr lang="ru-RU" sz="1600" spc="-100" dirty="0" smtClean="0"/>
              <a:t> частью </a:t>
            </a:r>
            <a:r>
              <a:rPr lang="ru-RU" sz="1600" spc="-100" dirty="0"/>
              <a:t>1 статьи 15 Федерального закона</a:t>
            </a:r>
          </a:p>
          <a:p>
            <a:r>
              <a:rPr lang="ru-RU" dirty="0"/>
              <a:t> 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876652" y="4511304"/>
            <a:ext cx="7723924" cy="1743712"/>
          </a:xfrm>
          <a:prstGeom prst="round2Diag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pc="-100" dirty="0"/>
              <a:t>автономные</a:t>
            </a:r>
            <a:r>
              <a:rPr lang="ru-RU" b="1" spc="-100" dirty="0"/>
              <a:t> учреждения</a:t>
            </a:r>
            <a:endParaRPr lang="ru-RU" spc="-100" dirty="0"/>
          </a:p>
          <a:p>
            <a:pPr algn="ctr"/>
            <a:r>
              <a:rPr lang="ru-RU" sz="1600" b="1" spc="-100" dirty="0"/>
              <a:t> </a:t>
            </a:r>
            <a:r>
              <a:rPr lang="ru-RU" sz="1600" spc="-100" dirty="0"/>
              <a:t>субъекта Российской Федерации, государственные унитарные предприятия субъекта Российской Федерации (муниципальные автономные учреждения, муниципальные унитарные предприятия), осуществляющие закупки в соответствии с частью 4 статьи 15 Федерального закона</a:t>
            </a:r>
          </a:p>
          <a:p>
            <a:pPr algn="ctr"/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4192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849740" y="144018"/>
            <a:ext cx="8294260" cy="332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418" tIns="41710" rIns="83418" bIns="41710" anchor="ctr"/>
          <a:lstStyle/>
          <a:p>
            <a:endParaRPr lang="ru-RU" dirty="0" smtClean="0"/>
          </a:p>
          <a:p>
            <a:r>
              <a:rPr lang="ru-RU" b="1" dirty="0" smtClean="0"/>
              <a:t>    Статья </a:t>
            </a:r>
            <a:r>
              <a:rPr lang="ru-RU" b="1" dirty="0"/>
              <a:t>99. Контроль в сфере </a:t>
            </a:r>
            <a:r>
              <a:rPr lang="ru-RU" b="1" dirty="0" smtClean="0"/>
              <a:t>закупок (Федеральный Закон от 05.04.13 №44-ФЗ)</a:t>
            </a:r>
            <a:endParaRPr lang="ru-RU" b="1" dirty="0"/>
          </a:p>
          <a:p>
            <a:r>
              <a:rPr lang="ru-RU" dirty="0"/>
              <a:t> 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3</a:t>
            </a:r>
          </a:p>
          <a:p>
            <a:endParaRPr lang="ru-RU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538570140"/>
              </p:ext>
            </p:extLst>
          </p:nvPr>
        </p:nvGraphicFramePr>
        <p:xfrm>
          <a:off x="785788" y="-5890840"/>
          <a:ext cx="8712968" cy="2948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647352"/>
            <a:ext cx="8280920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ч.5 </a:t>
            </a:r>
            <a:r>
              <a:rPr lang="ru-RU" sz="1700" dirty="0"/>
              <a:t>Федеральный орган исполнительной власти, осуществляющий правоприменительные функции по кассовому обслуживанию исполнения бюджетов бюджетной системы Российской Федерации, финансовые органы субъектов Российской Федерации и муниципальных образований, органы управления государственными внебюджетными фондами осуществляют контроль за</a:t>
            </a:r>
            <a:r>
              <a:rPr lang="ru-RU" sz="1700" dirty="0" smtClean="0"/>
              <a:t>:</a:t>
            </a:r>
          </a:p>
          <a:p>
            <a:pPr algn="just"/>
            <a:endParaRPr lang="ru-RU" sz="1700" dirty="0"/>
          </a:p>
          <a:p>
            <a:pPr algn="just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7" y="2132856"/>
            <a:ext cx="3600401" cy="1800200"/>
          </a:xfrm>
          <a:prstGeom prst="roundRect">
            <a:avLst>
              <a:gd name="adj" fmla="val 21505"/>
            </a:avLst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prstMaterial="flat"/>
          </a:bodyPr>
          <a:lstStyle/>
          <a:p>
            <a:pPr algn="ctr"/>
            <a:r>
              <a:rPr lang="ru-RU" sz="1500" dirty="0"/>
              <a:t>соответствием информации об объеме финансового обеспечения, включенной в планы закупок, информации об объеме финансового обеспечения для осуществления закупок, утвержденном и доведенном до заказчика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05851" y="2132856"/>
            <a:ext cx="3714621" cy="18002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90500" h="381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/>
              <a:t>соответствием информации об идентификационных кодах закупок и об объеме финансового обеспечения для осуществления данных закупок, </a:t>
            </a:r>
            <a:r>
              <a:rPr lang="ru-RU" sz="1500" dirty="0" smtClean="0"/>
              <a:t>содержащейся:</a:t>
            </a:r>
            <a:endParaRPr lang="ru-RU" sz="1500" dirty="0"/>
          </a:p>
        </p:txBody>
      </p:sp>
      <p:sp>
        <p:nvSpPr>
          <p:cNvPr id="6" name="Капля 5"/>
          <p:cNvSpPr/>
          <p:nvPr/>
        </p:nvSpPr>
        <p:spPr>
          <a:xfrm>
            <a:off x="65229" y="4270792"/>
            <a:ext cx="1648443" cy="2104480"/>
          </a:xfrm>
          <a:prstGeom prst="teardrop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987425" algn="l"/>
              </a:tabLst>
            </a:pPr>
            <a:r>
              <a:rPr lang="ru-RU" sz="1300" kern="18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</a:t>
            </a:r>
            <a:r>
              <a:rPr lang="ru-RU" sz="1300" kern="1800" spc="-150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планах-</a:t>
            </a:r>
            <a:r>
              <a:rPr lang="ru-RU" sz="1300" kern="18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графиках</a:t>
            </a:r>
            <a:r>
              <a:rPr lang="ru-RU" sz="1300" kern="180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300" kern="18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информации</a:t>
            </a:r>
            <a:r>
              <a:rPr lang="ru-RU" sz="1300" kern="1800" spc="-150" dirty="0"/>
              <a:t>, содержащейся в планах закупок</a:t>
            </a:r>
          </a:p>
        </p:txBody>
      </p:sp>
      <p:sp>
        <p:nvSpPr>
          <p:cNvPr id="10" name="Капля 9"/>
          <p:cNvSpPr/>
          <p:nvPr/>
        </p:nvSpPr>
        <p:spPr>
          <a:xfrm>
            <a:off x="1810869" y="4270792"/>
            <a:ext cx="1650593" cy="2104480"/>
          </a:xfrm>
          <a:prstGeom prst="teardrop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95350"/>
            <a:r>
              <a:rPr lang="ru-RU" sz="1300" kern="1800" spc="-150" dirty="0"/>
              <a:t>в </a:t>
            </a:r>
            <a:r>
              <a:rPr lang="ru-RU" sz="1300" kern="1800" spc="-150" dirty="0" smtClean="0"/>
              <a:t>  извещениях   об </a:t>
            </a:r>
            <a:r>
              <a:rPr lang="ru-RU" sz="1300" kern="1800" spc="-150" dirty="0"/>
              <a:t>осуществлении закупок, </a:t>
            </a:r>
            <a:r>
              <a:rPr lang="ru-RU" sz="1300" kern="1800" spc="-150" dirty="0" smtClean="0"/>
              <a:t>    в </a:t>
            </a:r>
            <a:r>
              <a:rPr lang="ru-RU" sz="1300" kern="1800" spc="-150" dirty="0"/>
              <a:t>документации </a:t>
            </a:r>
            <a:r>
              <a:rPr lang="ru-RU" sz="1300" kern="1800" spc="-150" dirty="0" smtClean="0"/>
              <a:t>   о </a:t>
            </a:r>
            <a:r>
              <a:rPr lang="ru-RU" sz="1300" kern="1800" spc="-150" dirty="0"/>
              <a:t>закупках, информации, содержащейся </a:t>
            </a:r>
            <a:r>
              <a:rPr lang="ru-RU" sz="1300" kern="1800" spc="-150" dirty="0" smtClean="0"/>
              <a:t>   в </a:t>
            </a:r>
            <a:r>
              <a:rPr lang="ru-RU" sz="1300" kern="1800" spc="-150" dirty="0"/>
              <a:t>планах-графиках</a:t>
            </a:r>
          </a:p>
        </p:txBody>
      </p:sp>
      <p:sp>
        <p:nvSpPr>
          <p:cNvPr id="12" name="Капля 11"/>
          <p:cNvSpPr/>
          <p:nvPr/>
        </p:nvSpPr>
        <p:spPr>
          <a:xfrm>
            <a:off x="3599477" y="4252208"/>
            <a:ext cx="1650593" cy="2104480"/>
          </a:xfrm>
          <a:prstGeom prst="teardrop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kern="1800" spc="-150" dirty="0"/>
              <a:t>в </a:t>
            </a:r>
            <a:r>
              <a:rPr lang="ru-RU" sz="1300" kern="1800" spc="-150" dirty="0" smtClean="0"/>
              <a:t>  протоколах </a:t>
            </a:r>
            <a:r>
              <a:rPr lang="ru-RU" sz="1300" kern="1800" spc="-150" dirty="0"/>
              <a:t>определения </a:t>
            </a:r>
            <a:r>
              <a:rPr lang="ru-RU" sz="1300" kern="1800" spc="-150" dirty="0" smtClean="0"/>
              <a:t>поставщиков, </a:t>
            </a:r>
            <a:r>
              <a:rPr lang="ru-RU" sz="1300" kern="1800" spc="-150" dirty="0"/>
              <a:t>информации, содержащейся </a:t>
            </a:r>
            <a:r>
              <a:rPr lang="ru-RU" sz="1300" kern="1800" spc="-150" dirty="0" smtClean="0"/>
              <a:t>    в </a:t>
            </a:r>
            <a:r>
              <a:rPr lang="ru-RU" sz="1300" kern="1800" spc="-150" dirty="0"/>
              <a:t>документации </a:t>
            </a:r>
            <a:r>
              <a:rPr lang="ru-RU" sz="1300" kern="1800" spc="-150" dirty="0" smtClean="0"/>
              <a:t>   о </a:t>
            </a:r>
            <a:r>
              <a:rPr lang="ru-RU" sz="1300" kern="1800" spc="-150" dirty="0"/>
              <a:t>закупках</a:t>
            </a:r>
          </a:p>
        </p:txBody>
      </p:sp>
      <p:sp>
        <p:nvSpPr>
          <p:cNvPr id="13" name="Капля 12"/>
          <p:cNvSpPr/>
          <p:nvPr/>
        </p:nvSpPr>
        <p:spPr>
          <a:xfrm>
            <a:off x="5367059" y="4270792"/>
            <a:ext cx="1650593" cy="2104480"/>
          </a:xfrm>
          <a:prstGeom prst="teardrop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kern="1800" spc="-150" dirty="0"/>
              <a:t>в </a:t>
            </a:r>
            <a:r>
              <a:rPr lang="ru-RU" sz="1300" kern="1800" spc="-150" dirty="0" smtClean="0"/>
              <a:t>   условиях </a:t>
            </a:r>
            <a:r>
              <a:rPr lang="ru-RU" sz="1300" kern="1800" spc="-150" dirty="0"/>
              <a:t>проектов </a:t>
            </a:r>
            <a:r>
              <a:rPr lang="ru-RU" sz="1300" kern="1800" spc="-150" dirty="0" smtClean="0"/>
              <a:t>контрактов, информации</a:t>
            </a:r>
            <a:r>
              <a:rPr lang="ru-RU" sz="1300" kern="1800" spc="-150" dirty="0"/>
              <a:t>, содержащейся в протоколах определения поставщиков </a:t>
            </a:r>
          </a:p>
        </p:txBody>
      </p:sp>
      <p:sp>
        <p:nvSpPr>
          <p:cNvPr id="14" name="Капля 13"/>
          <p:cNvSpPr/>
          <p:nvPr/>
        </p:nvSpPr>
        <p:spPr>
          <a:xfrm>
            <a:off x="7169879" y="4270792"/>
            <a:ext cx="1650593" cy="2104480"/>
          </a:xfrm>
          <a:prstGeom prst="teardrop">
            <a:avLst/>
          </a:prstGeom>
          <a:solidFill>
            <a:schemeClr val="accent1"/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kern="1800" spc="-150" dirty="0"/>
              <a:t>в реестре контрактов, заключенных заказчиками, условиям контрактов</a:t>
            </a:r>
          </a:p>
        </p:txBody>
      </p:sp>
      <p:cxnSp>
        <p:nvCxnSpPr>
          <p:cNvPr id="9" name="Прямая со стрелкой 8"/>
          <p:cNvCxnSpPr>
            <a:stCxn id="8" idx="2"/>
            <a:endCxn id="6" idx="7"/>
          </p:cNvCxnSpPr>
          <p:nvPr/>
        </p:nvCxnSpPr>
        <p:spPr>
          <a:xfrm flipH="1">
            <a:off x="1713672" y="3933056"/>
            <a:ext cx="5249490" cy="337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8" idx="2"/>
            <a:endCxn id="10" idx="7"/>
          </p:cNvCxnSpPr>
          <p:nvPr/>
        </p:nvCxnSpPr>
        <p:spPr>
          <a:xfrm flipH="1">
            <a:off x="3461462" y="3933056"/>
            <a:ext cx="3501700" cy="337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8" idx="2"/>
            <a:endCxn id="12" idx="7"/>
          </p:cNvCxnSpPr>
          <p:nvPr/>
        </p:nvCxnSpPr>
        <p:spPr>
          <a:xfrm flipH="1">
            <a:off x="5250070" y="3933056"/>
            <a:ext cx="1713092" cy="319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8" idx="2"/>
            <a:endCxn id="13" idx="7"/>
          </p:cNvCxnSpPr>
          <p:nvPr/>
        </p:nvCxnSpPr>
        <p:spPr>
          <a:xfrm>
            <a:off x="6963162" y="3933056"/>
            <a:ext cx="54490" cy="337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2"/>
            <a:endCxn id="14" idx="7"/>
          </p:cNvCxnSpPr>
          <p:nvPr/>
        </p:nvCxnSpPr>
        <p:spPr>
          <a:xfrm>
            <a:off x="6963162" y="3933056"/>
            <a:ext cx="1857310" cy="337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78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658736" y="663112"/>
            <a:ext cx="8147344" cy="481024"/>
          </a:xfrm>
          <a:prstGeom prst="rect">
            <a:avLst/>
          </a:prstGeom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При </a:t>
            </a:r>
            <a:r>
              <a:rPr lang="ru-RU" sz="2000" b="1" dirty="0"/>
              <a:t>осуществлении контроля органами контроля </a:t>
            </a:r>
            <a:r>
              <a:rPr lang="ru-RU" sz="2000" b="1" dirty="0" smtClean="0"/>
              <a:t>проводятся</a:t>
            </a:r>
            <a:r>
              <a:rPr lang="ru-RU" sz="2000" dirty="0"/>
              <a:t>:</a:t>
            </a:r>
          </a:p>
          <a:p>
            <a:r>
              <a:rPr lang="ru-RU" dirty="0"/>
              <a:t> 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67744" y="1264392"/>
            <a:ext cx="2280800" cy="49304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pc="-100" dirty="0"/>
              <a:t>проверка </a:t>
            </a:r>
            <a:r>
              <a:rPr lang="ru-RU" spc="-100" dirty="0" smtClean="0"/>
              <a:t> </a:t>
            </a:r>
            <a:r>
              <a:rPr lang="ru-RU" spc="-100" dirty="0" err="1" smtClean="0"/>
              <a:t>непревышения</a:t>
            </a:r>
            <a:r>
              <a:rPr lang="ru-RU" spc="-100" dirty="0" smtClean="0"/>
              <a:t>  информации  об </a:t>
            </a:r>
            <a:r>
              <a:rPr lang="ru-RU" spc="-100" dirty="0"/>
              <a:t>объеме финансового </a:t>
            </a:r>
            <a:r>
              <a:rPr lang="ru-RU" spc="-100" dirty="0" smtClean="0"/>
              <a:t> обеспечения</a:t>
            </a:r>
            <a:r>
              <a:rPr lang="ru-RU" spc="-100" dirty="0"/>
              <a:t>, </a:t>
            </a:r>
            <a:r>
              <a:rPr lang="ru-RU" spc="-100" dirty="0" smtClean="0"/>
              <a:t> включенной  в  планы  закупок</a:t>
            </a:r>
            <a:r>
              <a:rPr lang="ru-RU" spc="-100" dirty="0"/>
              <a:t>, над </a:t>
            </a:r>
            <a:r>
              <a:rPr lang="ru-RU" spc="-100" dirty="0" smtClean="0"/>
              <a:t>информацией</a:t>
            </a:r>
            <a:endParaRPr lang="ru-RU" spc="-1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948544" y="1264392"/>
            <a:ext cx="5862480" cy="49304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Tx/>
              <a:buChar char="-"/>
            </a:pPr>
            <a:r>
              <a:rPr lang="ru-RU" sz="1200" dirty="0" smtClean="0"/>
              <a:t>о </a:t>
            </a:r>
            <a:r>
              <a:rPr lang="ru-RU" sz="1200" dirty="0"/>
              <a:t>лимитах бюджетных обязательств на закупку товаров, работ, услуг, на соответствующий финансовый год и плановый период, доведенных в установленном порядке до государственного (муниципального) заказчика как получателя бюджетных средств, а также об объемах средств, содержащихся в нормативных правовых актах, предусматривающих в соответствии с бюджетным законодательством Российской Федерации возможность заключения государственного (муниципального) контракта на срок, превышающий срок действия доведенных лимитов бюджетных обязательств</a:t>
            </a:r>
            <a:r>
              <a:rPr lang="ru-RU" sz="1200" dirty="0" smtClean="0"/>
              <a:t>;</a:t>
            </a:r>
          </a:p>
          <a:p>
            <a:pPr marL="171450" indent="-171450" algn="just">
              <a:buFontTx/>
              <a:buChar char="-"/>
            </a:pPr>
            <a:endParaRPr lang="ru-RU" sz="1200" dirty="0" smtClean="0"/>
          </a:p>
          <a:p>
            <a:pPr marL="171450" indent="-171450" algn="just">
              <a:buFontTx/>
              <a:buChar char="-"/>
            </a:pPr>
            <a:endParaRPr lang="ru-RU" sz="1200" dirty="0"/>
          </a:p>
          <a:p>
            <a:pPr marL="171450" indent="-171450" algn="just">
              <a:buFontTx/>
              <a:buChar char="-"/>
            </a:pPr>
            <a:r>
              <a:rPr lang="ru-RU" sz="1200" dirty="0" smtClean="0"/>
              <a:t>о </a:t>
            </a:r>
            <a:r>
              <a:rPr lang="ru-RU" sz="1200" dirty="0"/>
              <a:t>показателях выплат на закупку товаров, работ, услуг, осуществляемых в соответствии с Федеральным </a:t>
            </a:r>
            <a:r>
              <a:rPr lang="ru-RU" sz="1200" dirty="0">
                <a:solidFill>
                  <a:schemeClr val="bg1"/>
                </a:solidFill>
                <a:hlinkClick r:id="rId2"/>
              </a:rPr>
              <a:t>законом</a:t>
            </a:r>
            <a:r>
              <a:rPr lang="ru-RU" sz="1200" dirty="0">
                <a:solidFill>
                  <a:schemeClr val="bg1"/>
                </a:solidFill>
              </a:rPr>
              <a:t>,</a:t>
            </a:r>
            <a:r>
              <a:rPr lang="ru-RU" sz="1200" dirty="0"/>
              <a:t> включенных в планы финансово-хозяйственной деятельности государственных (муниципальных) бюджетных и автономных учреждений</a:t>
            </a:r>
            <a:r>
              <a:rPr lang="ru-RU" sz="1200" dirty="0" smtClean="0"/>
              <a:t>;</a:t>
            </a:r>
          </a:p>
          <a:p>
            <a:pPr marL="171450" indent="-171450" algn="just">
              <a:buFontTx/>
              <a:buChar char="-"/>
            </a:pPr>
            <a:endParaRPr lang="ru-RU" sz="1200" dirty="0" smtClean="0"/>
          </a:p>
          <a:p>
            <a:pPr marL="171450" indent="-171450" algn="just">
              <a:buFontTx/>
              <a:buChar char="-"/>
            </a:pPr>
            <a:endParaRPr lang="ru-RU" sz="1200" dirty="0"/>
          </a:p>
          <a:p>
            <a:pPr marL="171450" indent="-171450" algn="just">
              <a:buFontTx/>
              <a:buChar char="-"/>
            </a:pPr>
            <a:r>
              <a:rPr lang="ru-RU" sz="1200" dirty="0" smtClean="0"/>
              <a:t>об </a:t>
            </a:r>
            <a:r>
              <a:rPr lang="ru-RU" sz="1200" dirty="0"/>
              <a:t>объемах финансового обеспечения осуществления капитальных вложений, содержащихся в соглашениях о предоставлении субсидий на осуществление капитальных вложений, предоставляемых государственным (муниципальным) унитарным предприятиям в соответствии со </a:t>
            </a:r>
            <a:r>
              <a:rPr lang="ru-RU" sz="1200" dirty="0">
                <a:hlinkClick r:id="rId3"/>
              </a:rPr>
              <a:t>статьей 78.2</a:t>
            </a:r>
            <a:r>
              <a:rPr lang="ru-RU" sz="1200" dirty="0"/>
              <a:t> Бюджетного кодекса Российской Федерации</a:t>
            </a:r>
            <a:r>
              <a:rPr lang="ru-RU" sz="1200" dirty="0" smtClean="0"/>
              <a:t>;</a:t>
            </a:r>
          </a:p>
          <a:p>
            <a:pPr marL="171450" indent="-171450" algn="just">
              <a:buFontTx/>
              <a:buChar char="-"/>
            </a:pPr>
            <a:endParaRPr lang="ru-RU" sz="1200" dirty="0"/>
          </a:p>
          <a:p>
            <a:pPr algn="r"/>
            <a:r>
              <a:rPr lang="ru-RU" sz="1400" dirty="0"/>
              <a:t> 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39A2-8495-4F15-BE55-55D510503B4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44344" y="0"/>
            <a:ext cx="7576128" cy="42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Пункт 13 Постановления Правительства РФ от 12.12.2015 N 1367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5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39A2-8495-4F15-BE55-55D510503B4F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3424" y="602984"/>
            <a:ext cx="2465248" cy="589254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pc="-100" dirty="0"/>
              <a:t>проверка  </a:t>
            </a:r>
            <a:endParaRPr lang="ru-RU" spc="-100" dirty="0" smtClean="0"/>
          </a:p>
          <a:p>
            <a:pPr algn="ctr"/>
            <a:r>
              <a:rPr lang="ru-RU" spc="-100" dirty="0" smtClean="0"/>
              <a:t>контролируемой </a:t>
            </a:r>
          </a:p>
          <a:p>
            <a:pPr algn="ctr"/>
            <a:r>
              <a:rPr lang="ru-RU" spc="-100" dirty="0" smtClean="0"/>
              <a:t>информации  </a:t>
            </a:r>
            <a:r>
              <a:rPr lang="ru-RU" spc="-100" dirty="0"/>
              <a:t>в  части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08672" y="602984"/>
            <a:ext cx="5797408" cy="589254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Tx/>
              <a:buChar char="-"/>
            </a:pPr>
            <a:endParaRPr lang="ru-RU" sz="1200" spc="-100" dirty="0" smtClean="0"/>
          </a:p>
          <a:p>
            <a:pPr marL="171450" indent="-171450" algn="just">
              <a:buFontTx/>
              <a:buChar char="-"/>
            </a:pPr>
            <a:endParaRPr lang="ru-RU" sz="1200" spc="-100" dirty="0"/>
          </a:p>
          <a:p>
            <a:pPr marL="171450" indent="-171450" algn="just">
              <a:buFontTx/>
              <a:buChar char="-"/>
            </a:pPr>
            <a:r>
              <a:rPr lang="ru-RU" sz="1200" spc="-100" dirty="0" err="1" smtClean="0"/>
              <a:t>непревышения</a:t>
            </a:r>
            <a:r>
              <a:rPr lang="ru-RU" sz="1200" spc="-100" dirty="0" smtClean="0"/>
              <a:t> </a:t>
            </a:r>
            <a:r>
              <a:rPr lang="ru-RU" sz="1200" spc="-100" dirty="0"/>
              <a:t>начальной (максимальной) цены контракта, цены контракта, заключаемого с единственным поставщиком (подрядчиком, исполнителем), по соответствующему идентификационному коду закупки, содержащейся в плане-графике закупок, над аналогичной информацией, содержащейся в плане закупок</a:t>
            </a:r>
            <a:r>
              <a:rPr lang="ru-RU" sz="1200" spc="-100" dirty="0" smtClean="0"/>
              <a:t>;</a:t>
            </a:r>
          </a:p>
          <a:p>
            <a:pPr marL="171450" indent="-171450" algn="just">
              <a:buFontTx/>
              <a:buChar char="-"/>
            </a:pPr>
            <a:endParaRPr lang="ru-RU" sz="1200" spc="-100" dirty="0"/>
          </a:p>
          <a:p>
            <a:pPr marL="171450" indent="-171450" algn="just">
              <a:buFontTx/>
              <a:buChar char="-"/>
            </a:pPr>
            <a:r>
              <a:rPr lang="ru-RU" sz="1200" spc="-100" dirty="0" smtClean="0"/>
              <a:t>соответствия </a:t>
            </a:r>
            <a:r>
              <a:rPr lang="ru-RU" sz="1200" spc="-100" dirty="0"/>
              <a:t>начальной (максимальной) цены контракта, цены контракта, заключаемого с единственным поставщиком (подрядчиком, исполнителем), и идентификационного кода закупки, содержащихся в извещении об осуществлении закупки, приглашении принять участие в определении поставщика (подрядчика, исполнителя), проекте контракта, заключаемого с единственным поставщиком (подрядчиком, исполнителем), и (или) в документации о закупке, включая изменения указанных извещения, приглашения, проекта контракта и (или) документации, аналогичной информации, содержащейся в плане-графике закупок</a:t>
            </a:r>
            <a:r>
              <a:rPr lang="ru-RU" sz="1200" spc="-100" dirty="0" smtClean="0"/>
              <a:t>;</a:t>
            </a:r>
          </a:p>
          <a:p>
            <a:pPr marL="171450" indent="-171450" algn="just">
              <a:buFontTx/>
              <a:buChar char="-"/>
            </a:pPr>
            <a:endParaRPr lang="ru-RU" sz="1200" spc="-100" dirty="0"/>
          </a:p>
          <a:p>
            <a:pPr marL="171450" indent="-171450" algn="just">
              <a:buFontTx/>
              <a:buChar char="-"/>
            </a:pPr>
            <a:r>
              <a:rPr lang="ru-RU" sz="1200" spc="-100" dirty="0" err="1" smtClean="0"/>
              <a:t>непревышения</a:t>
            </a:r>
            <a:r>
              <a:rPr lang="ru-RU" sz="1200" spc="-100" dirty="0" smtClean="0"/>
              <a:t> </a:t>
            </a:r>
            <a:r>
              <a:rPr lang="ru-RU" sz="1200" spc="-100" dirty="0"/>
              <a:t>начальной (максимальной) цены контракта, цены контракта, заключаемого с единственным поставщиком (подрядчиком, исполнителем), содержащейся в протоколе определения поставщика (подрядчика, исполнителя), над аналогичной информацией, содержащейся в документации о закупке</a:t>
            </a:r>
            <a:r>
              <a:rPr lang="ru-RU" sz="1200" spc="-100" dirty="0" smtClean="0"/>
              <a:t>;</a:t>
            </a:r>
          </a:p>
          <a:p>
            <a:pPr marL="171450" indent="-171450" algn="just">
              <a:buFontTx/>
              <a:buChar char="-"/>
            </a:pPr>
            <a:endParaRPr lang="ru-RU" sz="1200" spc="-100" dirty="0"/>
          </a:p>
          <a:p>
            <a:pPr marL="171450" indent="-171450" algn="just">
              <a:buFontTx/>
              <a:buChar char="-"/>
            </a:pPr>
            <a:r>
              <a:rPr lang="ru-RU" sz="1200" spc="-100" dirty="0" smtClean="0"/>
              <a:t>соответствия </a:t>
            </a:r>
            <a:r>
              <a:rPr lang="ru-RU" sz="1200" spc="-100" dirty="0"/>
              <a:t>идентификационного кода закупки, содержащегося в протоколе определения поставщика (подрядчика, исполнителя), аналогичной информации, содержащейся в документации о закупке</a:t>
            </a:r>
            <a:r>
              <a:rPr lang="ru-RU" sz="1200" spc="-100" dirty="0" smtClean="0"/>
              <a:t>;</a:t>
            </a:r>
          </a:p>
          <a:p>
            <a:pPr marL="171450" indent="-171450" algn="just">
              <a:buFontTx/>
              <a:buChar char="-"/>
            </a:pPr>
            <a:endParaRPr lang="ru-RU" sz="1200" spc="-100" dirty="0"/>
          </a:p>
          <a:p>
            <a:pPr marL="171450" indent="-171450" algn="just">
              <a:buFontTx/>
              <a:buChar char="-"/>
            </a:pPr>
            <a:r>
              <a:rPr lang="ru-RU" sz="1200" spc="-100" dirty="0" smtClean="0"/>
              <a:t>соответствия </a:t>
            </a:r>
            <a:r>
              <a:rPr lang="ru-RU" sz="1200" spc="-100" dirty="0"/>
              <a:t>начальной (максимальной) цены контракта, цены контракта, заключаемого с единственным поставщиком (подрядчиком, исполнителем), и идентификационного кода закупки, содержащихся в проекте контракта, направляемом участнику закупки (возвращаемом участником закупки), с которым заключается указанный контракт, аналогичной информации, содержащейся в протоколе определения поставщика (подрядчика, исполнителя</a:t>
            </a:r>
            <a:r>
              <a:rPr lang="ru-RU" sz="1200" spc="-100" dirty="0" smtClean="0"/>
              <a:t>);</a:t>
            </a:r>
          </a:p>
          <a:p>
            <a:pPr marL="171450" indent="-171450" algn="just">
              <a:buFontTx/>
              <a:buChar char="-"/>
            </a:pPr>
            <a:endParaRPr lang="ru-RU" sz="1200" spc="-100" dirty="0"/>
          </a:p>
          <a:p>
            <a:pPr marL="171450" indent="-171450" algn="just">
              <a:buFontTx/>
              <a:buChar char="-"/>
            </a:pPr>
            <a:r>
              <a:rPr lang="ru-RU" sz="1200" spc="-100" dirty="0" smtClean="0"/>
              <a:t>соответствия </a:t>
            </a:r>
            <a:r>
              <a:rPr lang="ru-RU" sz="1200" spc="-100" dirty="0"/>
              <a:t>цены контракта и идентификационного кода закупки, содержащихся в информации, включаемой в реестр контрактов, заключенных заказчиками, а также в сведениях о контракте, направленных для включения в реестр контрактов, содержащий сведения, составляющие государственную тайну, аналогичной информации, указанной в условиях контракта</a:t>
            </a:r>
            <a:r>
              <a:rPr lang="ru-RU" sz="1200" spc="-100" dirty="0" smtClean="0"/>
              <a:t>.</a:t>
            </a:r>
          </a:p>
          <a:p>
            <a:pPr marL="171450" indent="-171450" algn="just">
              <a:buFontTx/>
              <a:buChar char="-"/>
            </a:pPr>
            <a:endParaRPr lang="ru-RU" sz="1200" spc="-100" dirty="0"/>
          </a:p>
          <a:p>
            <a:pPr algn="just"/>
            <a:r>
              <a:rPr lang="ru-RU" sz="1200" spc="-100" dirty="0"/>
              <a:t>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44344" y="0"/>
            <a:ext cx="7576128" cy="42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Пункт 13 Постановления Правительства РФ от 12.12.2015 N 1367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44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849740" y="144018"/>
            <a:ext cx="8294260" cy="332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418" tIns="41710" rIns="83418" bIns="41710" anchor="ctr"/>
          <a:lstStyle/>
          <a:p>
            <a:endParaRPr lang="ru-RU" dirty="0" smtClean="0"/>
          </a:p>
          <a:p>
            <a:pPr algn="ctr"/>
            <a:r>
              <a:rPr lang="ru-RU" b="1" dirty="0" smtClean="0"/>
              <a:t>Постановление Правительства </a:t>
            </a:r>
            <a:r>
              <a:rPr lang="ru-RU" b="1" dirty="0"/>
              <a:t>Свердловской области </a:t>
            </a:r>
            <a:r>
              <a:rPr lang="ru-RU" b="1" dirty="0" smtClean="0"/>
              <a:t> от </a:t>
            </a:r>
            <a:r>
              <a:rPr lang="ru-RU" b="1" dirty="0"/>
              <a:t>22.07.2015 № 661-ПП </a:t>
            </a:r>
            <a:r>
              <a:rPr lang="ru-RU" dirty="0"/>
              <a:t> 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579213830"/>
              </p:ext>
            </p:extLst>
          </p:nvPr>
        </p:nvGraphicFramePr>
        <p:xfrm>
          <a:off x="0" y="-2948928"/>
          <a:ext cx="8712968" cy="2948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692696"/>
            <a:ext cx="828092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700" dirty="0"/>
          </a:p>
          <a:p>
            <a:pPr algn="just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64320" y="1144136"/>
            <a:ext cx="73957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/>
              <a:t>В соответствии </a:t>
            </a:r>
            <a:r>
              <a:rPr lang="ru-RU" sz="2200" b="1" dirty="0"/>
              <a:t>с пунктом 3</a:t>
            </a:r>
            <a:r>
              <a:rPr lang="ru-RU" sz="2200" dirty="0"/>
              <a:t> </a:t>
            </a:r>
            <a:r>
              <a:rPr lang="ru-RU" sz="2200" b="1" dirty="0"/>
              <a:t>Порядка</a:t>
            </a:r>
            <a:r>
              <a:rPr lang="ru-RU" sz="2200" dirty="0"/>
              <a:t> формирования, </a:t>
            </a:r>
          </a:p>
          <a:p>
            <a:pPr algn="ctr"/>
            <a:r>
              <a:rPr lang="ru-RU" sz="2200" dirty="0"/>
              <a:t>утверждения и ведения планов закупок для обеспечения нужд  Свердловской области, утвержденным постановлением </a:t>
            </a:r>
          </a:p>
          <a:p>
            <a:pPr algn="ctr"/>
            <a:r>
              <a:rPr lang="ru-RU" sz="2200" dirty="0"/>
              <a:t>Правительства Свердловской области </a:t>
            </a:r>
          </a:p>
          <a:p>
            <a:pPr algn="ctr"/>
            <a:r>
              <a:rPr lang="ru-RU" sz="2200" b="1" dirty="0"/>
              <a:t>от 22.07.2015 № 661-ПП</a:t>
            </a:r>
            <a:r>
              <a:rPr lang="ru-RU" sz="2200" dirty="0"/>
              <a:t>, </a:t>
            </a:r>
          </a:p>
          <a:p>
            <a:pPr algn="ctr"/>
            <a:r>
              <a:rPr lang="ru-RU" sz="2200" dirty="0"/>
              <a:t>государственные заказчики Свердловской области </a:t>
            </a:r>
          </a:p>
          <a:p>
            <a:pPr algn="ctr"/>
            <a:r>
              <a:rPr lang="ru-RU" sz="2200" b="1" dirty="0"/>
              <a:t>формируют планы закупок</a:t>
            </a:r>
            <a:r>
              <a:rPr lang="ru-RU" sz="2200" dirty="0"/>
              <a:t>, </a:t>
            </a:r>
          </a:p>
          <a:p>
            <a:pPr algn="ctr"/>
            <a:r>
              <a:rPr lang="ru-RU" sz="2200" dirty="0"/>
              <a:t>исходя из целей осуществления закупок, </a:t>
            </a:r>
          </a:p>
          <a:p>
            <a:pPr algn="ctr"/>
            <a:r>
              <a:rPr lang="ru-RU" sz="2200" dirty="0"/>
              <a:t>определенных с учетом Закона о контрактной системе </a:t>
            </a:r>
          </a:p>
          <a:p>
            <a:pPr algn="ctr"/>
            <a:r>
              <a:rPr lang="ru-RU" sz="2200" b="1" dirty="0">
                <a:solidFill>
                  <a:schemeClr val="accent2">
                    <a:lumMod val="75000"/>
                  </a:schemeClr>
                </a:solidFill>
              </a:rPr>
              <a:t>не позднее 01 июля текущего года</a:t>
            </a:r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79623" y="2967335"/>
            <a:ext cx="1847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106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849740" y="0"/>
            <a:ext cx="8294260" cy="476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418" tIns="41710" rIns="83418" bIns="41710" anchor="ctr"/>
          <a:lstStyle/>
          <a:p>
            <a:endParaRPr lang="ru-RU" dirty="0" smtClean="0"/>
          </a:p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909930331"/>
              </p:ext>
            </p:extLst>
          </p:nvPr>
        </p:nvGraphicFramePr>
        <p:xfrm>
          <a:off x="0" y="-2948928"/>
          <a:ext cx="8712968" cy="2948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692696"/>
            <a:ext cx="828092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700" dirty="0"/>
          </a:p>
          <a:p>
            <a:pPr algn="just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24448" y="83481"/>
            <a:ext cx="7796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cap="all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Пилотные учреждения для </a:t>
            </a:r>
            <a:r>
              <a:rPr lang="ru-RU" cap="all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тестирования работы </a:t>
            </a:r>
            <a:r>
              <a:rPr lang="ru-RU" cap="all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ПК «</a:t>
            </a:r>
            <a:r>
              <a:rPr lang="en-US" cap="all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WEB-</a:t>
            </a:r>
            <a:r>
              <a:rPr lang="ru-RU" cap="all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Торги-КС»</a:t>
            </a:r>
          </a:p>
        </p:txBody>
      </p:sp>
      <p:graphicFrame>
        <p:nvGraphicFramePr>
          <p:cNvPr id="30" name="Схема 29"/>
          <p:cNvGraphicFramePr/>
          <p:nvPr>
            <p:extLst>
              <p:ext uri="{D42A27DB-BD31-4B8C-83A1-F6EECF244321}">
                <p14:modId xmlns:p14="http://schemas.microsoft.com/office/powerpoint/2010/main" val="986507313"/>
              </p:ext>
            </p:extLst>
          </p:nvPr>
        </p:nvGraphicFramePr>
        <p:xfrm>
          <a:off x="1204832" y="692696"/>
          <a:ext cx="7076576" cy="5381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3967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1325088" y="144018"/>
            <a:ext cx="7818912" cy="332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418" tIns="41710" rIns="83418" bIns="41710" anchor="ctr"/>
          <a:lstStyle/>
          <a:p>
            <a:endParaRPr lang="ru-RU" dirty="0" smtClean="0"/>
          </a:p>
          <a:p>
            <a:pPr algn="ctr"/>
            <a:r>
              <a:rPr lang="ru-RU" sz="2000" dirty="0" smtClean="0"/>
              <a:t> </a:t>
            </a:r>
            <a:r>
              <a:rPr lang="ru-RU" dirty="0"/>
              <a:t> 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8</a:t>
            </a:r>
            <a:endParaRPr lang="ru-RU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909930331"/>
              </p:ext>
            </p:extLst>
          </p:nvPr>
        </p:nvGraphicFramePr>
        <p:xfrm>
          <a:off x="0" y="-2948928"/>
          <a:ext cx="8712968" cy="2948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692696"/>
            <a:ext cx="828092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700" dirty="0"/>
          </a:p>
          <a:p>
            <a:pPr algn="just"/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60" y="692696"/>
            <a:ext cx="7917525" cy="562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967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2412226"/>
            <a:ext cx="8280920" cy="584727"/>
          </a:xfrm>
          <a:prstGeom prst="rect">
            <a:avLst/>
          </a:prstGeom>
          <a:noFill/>
        </p:spPr>
        <p:txBody>
          <a:bodyPr wrap="square" lIns="91392" tIns="45696" rIns="91392" bIns="45696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06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307</TotalTime>
  <Words>907</Words>
  <Application>Microsoft Office PowerPoint</Application>
  <PresentationFormat>Экран (4:3)</PresentationFormat>
  <Paragraphs>100</Paragraphs>
  <Slides>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Результаты тестового взаимодействия системы исполнения и анализа бюджета Свердловской области и Информационной системы Свердловской области в сфере закупок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Starkov</cp:lastModifiedBy>
  <cp:revision>36</cp:revision>
  <cp:lastPrinted>2016-06-15T09:19:38Z</cp:lastPrinted>
  <dcterms:modified xsi:type="dcterms:W3CDTF">2016-06-15T10:47:51Z</dcterms:modified>
</cp:coreProperties>
</file>